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6" r:id="rId2"/>
    <p:sldId id="307" r:id="rId3"/>
    <p:sldId id="322" r:id="rId4"/>
    <p:sldId id="323" r:id="rId5"/>
    <p:sldId id="309" r:id="rId6"/>
    <p:sldId id="258" r:id="rId7"/>
    <p:sldId id="351" r:id="rId8"/>
    <p:sldId id="342" r:id="rId9"/>
    <p:sldId id="354" r:id="rId10"/>
    <p:sldId id="327" r:id="rId11"/>
    <p:sldId id="344" r:id="rId12"/>
    <p:sldId id="347" r:id="rId13"/>
    <p:sldId id="277" r:id="rId14"/>
    <p:sldId id="355" r:id="rId15"/>
    <p:sldId id="356" r:id="rId16"/>
    <p:sldId id="313" r:id="rId17"/>
    <p:sldId id="320" r:id="rId18"/>
    <p:sldId id="35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60554A"/>
    <a:srgbClr val="F2F2F2"/>
    <a:srgbClr val="AACB94"/>
    <a:srgbClr val="6EAA6B"/>
    <a:srgbClr val="91A68C"/>
    <a:srgbClr val="B1C0AD"/>
    <a:srgbClr val="BECABB"/>
    <a:srgbClr val="92A46F"/>
    <a:srgbClr val="B9C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3326" autoAdjust="0"/>
  </p:normalViewPr>
  <p:slideViewPr>
    <p:cSldViewPr snapToGrid="0">
      <p:cViewPr varScale="1">
        <p:scale>
          <a:sx n="107" d="100"/>
          <a:sy n="107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73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DC955-B7F7-4C94-80BE-70CCBD70EB3D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EC4AB-6B0F-46CA-8F5D-6CB85C61C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58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EC4AB-6B0F-46CA-8F5D-6CB85C61C5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B6C89-D08C-4BD6-90F7-617B06D7D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7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B6C89-D08C-4BD6-90F7-617B06D7D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680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B6C89-D08C-4BD6-90F7-617B06D7D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06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B6C89-D08C-4BD6-90F7-617B06D7D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688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EC4AB-6B0F-46CA-8F5D-6CB85C61C59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964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EC4AB-6B0F-46CA-8F5D-6CB85C61C59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34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EC4AB-6B0F-46CA-8F5D-6CB85C61C59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65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EC4AB-6B0F-46CA-8F5D-6CB85C61C5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240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EC4AB-6B0F-46CA-8F5D-6CB85C61C59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64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B6C89-D08C-4BD6-90F7-617B06D7D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36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B6C89-D08C-4BD6-90F7-617B06D7D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768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B6C89-D08C-4BD6-90F7-617B06D7D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341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B6C89-D08C-4BD6-90F7-617B06D7D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238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B6C89-D08C-4BD6-90F7-617B06D7D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28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AB86E-B361-4D4C-84FB-3A5382FBD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AC9EE-C067-4E5C-BCCB-C03E48E9A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CF3AC9-A638-4E71-AAEA-97924935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2374FD-D250-44D2-8197-7FC223F4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64CE3A-111C-4F15-858C-40291B40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577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B7509-7D14-4477-B771-537EF3E2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A61244-D536-4844-8924-366D446D9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57F77-4F56-4AD4-B93A-F026D80DED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2F8E1D-8CF9-4863-A2A1-AD452060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77F61C-918D-4ED7-BD79-9E6C3246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99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A56E1A-4762-4A6E-A753-082112961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4E83A3-A86C-4D2F-B591-2CB8A61E6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C5D5BC-DA46-4E42-95C3-FB8B901C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FBD98-8A7B-46FA-BE57-E303BEC9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F38E34-C8CC-4592-80B8-54CCC6C7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843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BC2B6-E271-4AC3-9597-19CEA950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0E758-D719-4463-95CC-82FD01AA8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DEB7A2-3121-4E35-B3E8-A7D38030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BF3386-F86C-4362-9B48-883159FC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86D2D-AB91-47E8-A6F0-6BA72F4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400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76E77-B2A8-48A7-ADC9-EA90A224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7FA90-A584-420A-82AB-7FE23A265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67D9C6-8807-41E9-8E73-11F76C2C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0DC700-4B84-46D9-8AC4-B779FD1C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9FDBB-2104-4171-8363-7B31106C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623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EDC99-FCE4-4854-B90F-73DB6AAD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D5CAE-F467-49BD-9380-9B4ECFC2D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30AC04-0B78-4444-88A3-B51059571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CBCE0E-217F-4B77-9BCA-9A74EE5E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4D6514-35E6-49B6-8CD6-B69DFB48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669BE7-4CC3-47F7-810F-9A7A02ED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326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DF3E7-D03F-4E67-93F2-5AFD4928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90BF42-FCF0-4BA0-BC26-A425858F6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01062-7641-4C4B-ABC9-59EEE1E52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C78343B-137F-4025-A462-C9BF62F22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B50F24-52BE-4106-B887-1D431AFE4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0455D4-6FC9-4EF4-8B44-60029186D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308584-21F5-4108-BD24-19F60258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AAC0E4-29DB-4BCE-A39F-CF9EFD30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54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E5E9F-960F-494A-AA2E-316F11519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6EE9E-6DFC-4C2B-8FAB-1C555AC3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CFDD1-54DB-4823-93DE-A832E667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BC88A6-EE41-4585-8DD2-56BEB890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216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9F27F5-6840-4E83-A169-D1EFBCD2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2C18D8-A204-4D5F-B9B9-9B6951DB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B19C69-3441-488A-BF2E-45E5F5C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30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C5671-BCAE-4A3A-A91D-300BB1F1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CA731-A69E-46A6-B8E3-FCA03310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F1C203-D855-4B3C-937A-83E2D205E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5FFCF8-A280-4479-B1C2-35D934192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4AF487-AADC-40E2-BB0A-F8CF136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36D333-74F0-44EE-8F96-3D17299C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927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52582-3AC2-4C59-A2C6-A18728F2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13E2D5-054F-47C7-95C4-D7226D95C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68E3C-43C9-43BF-BC25-25A5B6AC5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C1FD78-7658-41D3-8414-23AFF99D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9528B-915A-498E-AEFB-8D8C45C8552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10F65A-A5F7-4B1B-981C-849D41D44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563BC1-BB88-4DF5-968B-1C71181E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526AE-E89F-4FF3-A731-52F5B9123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36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4EF455-73CA-47E6-BC8D-F0501713F068}"/>
              </a:ext>
            </a:extLst>
          </p:cNvPr>
          <p:cNvSpPr/>
          <p:nvPr userDrawn="1"/>
        </p:nvSpPr>
        <p:spPr>
          <a:xfrm>
            <a:off x="276181" y="762000"/>
            <a:ext cx="11677650" cy="5848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 rot="20593956">
            <a:off x="327257" y="339331"/>
            <a:ext cx="867849" cy="679794"/>
            <a:chOff x="715735" y="406400"/>
            <a:chExt cx="10666456" cy="647802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>
              <a:off x="1081984" y="406400"/>
              <a:ext cx="10300207" cy="6134600"/>
            </a:xfrm>
            <a:prstGeom prst="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 rot="21441395">
              <a:off x="715735" y="522790"/>
              <a:ext cx="10567451" cy="6361633"/>
            </a:xfrm>
            <a:prstGeom prst="rect">
              <a:avLst/>
            </a:prstGeom>
            <a:noFill/>
            <a:ln w="127000">
              <a:solidFill>
                <a:srgbClr val="6EAA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1713" y="4769215"/>
            <a:ext cx="1390287" cy="20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7545">
            <a:off x="548057" y="670231"/>
            <a:ext cx="11056581" cy="5657897"/>
            <a:chOff x="715735" y="406400"/>
            <a:chExt cx="10666456" cy="64780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>
              <a:off x="1081984" y="406400"/>
              <a:ext cx="10300207" cy="6134600"/>
            </a:xfrm>
            <a:prstGeom prst="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 rot="21441395">
              <a:off x="715735" y="522790"/>
              <a:ext cx="10567451" cy="6361633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3438" y="437750"/>
            <a:ext cx="3403667" cy="58487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68E96F4-C914-42FC-B7EB-D36B16EDE656}"/>
              </a:ext>
            </a:extLst>
          </p:cNvPr>
          <p:cNvSpPr txBox="1"/>
          <p:nvPr/>
        </p:nvSpPr>
        <p:spPr>
          <a:xfrm>
            <a:off x="738715" y="869220"/>
            <a:ext cx="6994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7200" b="1" dirty="0">
                <a:solidFill>
                  <a:srgbClr val="6EAA6B"/>
                </a:solidFill>
              </a:rPr>
              <a:t>天氣即時系統</a:t>
            </a:r>
            <a:endParaRPr lang="en-US" altLang="zh-TW" sz="7200" b="1" dirty="0">
              <a:solidFill>
                <a:srgbClr val="6EAA6B"/>
              </a:solidFill>
            </a:endParaRPr>
          </a:p>
          <a:p>
            <a:pPr algn="r"/>
            <a:r>
              <a:rPr lang="zh-TW" altLang="en-US" sz="7200" b="1" dirty="0">
                <a:solidFill>
                  <a:srgbClr val="6EAA6B"/>
                </a:solidFill>
              </a:rPr>
              <a:t>及穿搭建議</a:t>
            </a:r>
            <a:endParaRPr lang="zh-CN" altLang="en-US" sz="7200" b="1" dirty="0">
              <a:solidFill>
                <a:srgbClr val="6EAA6B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74195" y="3045422"/>
            <a:ext cx="4168140" cy="158550"/>
            <a:chOff x="4244339" y="2791422"/>
            <a:chExt cx="4168140" cy="158550"/>
          </a:xfrm>
        </p:grpSpPr>
        <p:sp>
          <p:nvSpPr>
            <p:cNvPr id="15" name="矩形 14"/>
            <p:cNvSpPr/>
            <p:nvPr/>
          </p:nvSpPr>
          <p:spPr>
            <a:xfrm rot="2700000">
              <a:off x="6258025" y="2791422"/>
              <a:ext cx="158550" cy="158550"/>
            </a:xfrm>
            <a:prstGeom prst="rect">
              <a:avLst/>
            </a:prstGeom>
            <a:noFill/>
            <a:ln>
              <a:solidFill>
                <a:srgbClr val="6EAA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4244339" y="2870697"/>
              <a:ext cx="18516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560819" y="2870697"/>
              <a:ext cx="18516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1233392" y="3469298"/>
            <a:ext cx="4483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TW" altLang="en-US" sz="2400" b="1" dirty="0"/>
              <a:t>以</a:t>
            </a:r>
            <a:r>
              <a:rPr lang="en-US" altLang="zh-TW" sz="2400" b="1" dirty="0"/>
              <a:t>Android Studio</a:t>
            </a:r>
            <a:r>
              <a:rPr lang="zh-TW" altLang="en-US" sz="2400" b="1" dirty="0"/>
              <a:t>開發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274065" y="3976485"/>
            <a:ext cx="2527386" cy="2128270"/>
            <a:chOff x="3301269" y="5444678"/>
            <a:chExt cx="2316480" cy="453513"/>
          </a:xfrm>
        </p:grpSpPr>
        <p:sp>
          <p:nvSpPr>
            <p:cNvPr id="19" name="矩形 18"/>
            <p:cNvSpPr/>
            <p:nvPr/>
          </p:nvSpPr>
          <p:spPr>
            <a:xfrm>
              <a:off x="3301269" y="5444678"/>
              <a:ext cx="2316480" cy="406400"/>
            </a:xfrm>
            <a:prstGeom prst="rect">
              <a:avLst/>
            </a:prstGeom>
            <a:solidFill>
              <a:srgbClr val="6EAA6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9B55733-409A-4B46-B698-81E80194431A}"/>
                </a:ext>
              </a:extLst>
            </p:cNvPr>
            <p:cNvSpPr/>
            <p:nvPr/>
          </p:nvSpPr>
          <p:spPr>
            <a:xfrm>
              <a:off x="3498663" y="5473452"/>
              <a:ext cx="1921691" cy="424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ea typeface="阿里巴巴普惠体 2.0 55 Regular" panose="00020600040101010101" pitchFamily="18" charset="-122"/>
                </a:rPr>
                <a:t>C108118226</a:t>
              </a:r>
              <a:r>
                <a:rPr lang="zh-TW" altLang="en-US" sz="1400" dirty="0">
                  <a:solidFill>
                    <a:schemeClr val="bg1"/>
                  </a:solidFill>
                  <a:ea typeface="阿里巴巴普惠体 2.0 55 Regular" panose="00020600040101010101" pitchFamily="18" charset="-122"/>
                </a:rPr>
                <a:t>  </a:t>
              </a:r>
              <a:r>
                <a:rPr lang="zh-TW" altLang="en-US" sz="1400" dirty="0">
                  <a:solidFill>
                    <a:schemeClr val="bg1"/>
                  </a:solidFill>
                </a:rPr>
                <a:t>羅鈺凱</a:t>
              </a:r>
            </a:p>
            <a:p>
              <a:pPr lvl="0">
                <a:lnSpc>
                  <a:spcPct val="15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ea typeface="阿里巴巴普惠体 2.0 55 Regular" panose="00020600040101010101" pitchFamily="18" charset="-122"/>
                </a:rPr>
                <a:t>C108118229</a:t>
              </a:r>
              <a:r>
                <a:rPr lang="zh-TW" altLang="en-US" sz="1400" dirty="0">
                  <a:solidFill>
                    <a:schemeClr val="bg1"/>
                  </a:solidFill>
                  <a:ea typeface="阿里巴巴普惠体 2.0 55 Regular" panose="00020600040101010101" pitchFamily="18" charset="-122"/>
                </a:rPr>
                <a:t>  </a:t>
              </a:r>
              <a:r>
                <a:rPr lang="zh-TW" altLang="en-US" sz="1400" dirty="0">
                  <a:solidFill>
                    <a:schemeClr val="bg1"/>
                  </a:solidFill>
                </a:rPr>
                <a:t>林奎似</a:t>
              </a:r>
            </a:p>
            <a:p>
              <a:pPr lvl="0">
                <a:lnSpc>
                  <a:spcPct val="15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ea typeface="阿里巴巴普惠体 2.0 55 Regular" panose="00020600040101010101" pitchFamily="18" charset="-122"/>
                </a:rPr>
                <a:t>C108118230</a:t>
              </a:r>
              <a:r>
                <a:rPr lang="zh-TW" altLang="en-US" sz="1400" dirty="0">
                  <a:solidFill>
                    <a:schemeClr val="bg1"/>
                  </a:solidFill>
                  <a:ea typeface="阿里巴巴普惠体 2.0 55 Regular" panose="00020600040101010101" pitchFamily="18" charset="-122"/>
                </a:rPr>
                <a:t>  </a:t>
              </a:r>
              <a:r>
                <a:rPr lang="zh-TW" altLang="en-US" sz="1400" dirty="0">
                  <a:solidFill>
                    <a:schemeClr val="bg1"/>
                  </a:solidFill>
                </a:rPr>
                <a:t>宋彥廷</a:t>
              </a:r>
              <a:endParaRPr lang="en-US" altLang="zh-TW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ea typeface="阿里巴巴普惠体 2.0 55 Regular" panose="00020600040101010101" pitchFamily="18" charset="-122"/>
                </a:rPr>
                <a:t>C108118236</a:t>
              </a:r>
              <a:r>
                <a:rPr lang="zh-TW" altLang="en-US" sz="1400" dirty="0">
                  <a:solidFill>
                    <a:schemeClr val="bg1"/>
                  </a:solidFill>
                  <a:ea typeface="阿里巴巴普惠体 2.0 55 Regular" panose="00020600040101010101" pitchFamily="18" charset="-122"/>
                </a:rPr>
                <a:t>  白皓尹</a:t>
              </a:r>
              <a:endParaRPr lang="en-US" altLang="zh-TW" sz="1400" dirty="0">
                <a:solidFill>
                  <a:schemeClr val="bg1"/>
                </a:solidFill>
                <a:ea typeface="阿里巴巴普惠体 2.0 55 Regular" panose="00020600040101010101" pitchFamily="18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TW" altLang="en-US" sz="1400" dirty="0">
                  <a:solidFill>
                    <a:schemeClr val="bg1"/>
                  </a:solidFill>
                </a:rPr>
                <a:t>指導教授：黃文楨  教授</a:t>
              </a:r>
            </a:p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18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56596" y="1774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程式內容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en-US" altLang="zh-TW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7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A14FF2-E680-4F96-A8BF-6B6F2CD0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366" y="983628"/>
            <a:ext cx="3353268" cy="53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0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9">
            <a:extLst>
              <a:ext uri="{FF2B5EF4-FFF2-40B4-BE49-F238E27FC236}">
                <a16:creationId xmlns:a16="http://schemas.microsoft.com/office/drawing/2014/main" id="{E9A17290-2BA2-491C-B432-E89B904D5984}"/>
              </a:ext>
            </a:extLst>
          </p:cNvPr>
          <p:cNvGrpSpPr>
            <a:grpSpLocks noChangeAspect="1"/>
          </p:cNvGrpSpPr>
          <p:nvPr/>
        </p:nvGrpSpPr>
        <p:grpSpPr>
          <a:xfrm>
            <a:off x="1456596" y="275743"/>
            <a:ext cx="9346549" cy="7274212"/>
            <a:chOff x="2101597" y="594889"/>
            <a:chExt cx="4994398" cy="3886016"/>
          </a:xfrm>
        </p:grpSpPr>
        <p:pic>
          <p:nvPicPr>
            <p:cNvPr id="22" name="Picture 20">
              <a:extLst>
                <a:ext uri="{FF2B5EF4-FFF2-40B4-BE49-F238E27FC236}">
                  <a16:creationId xmlns:a16="http://schemas.microsoft.com/office/drawing/2014/main" id="{477FB3A4-D6B7-41AB-BFF4-BD3F1A107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1597" y="594889"/>
              <a:ext cx="4994398" cy="3886016"/>
            </a:xfrm>
            <a:prstGeom prst="rect">
              <a:avLst/>
            </a:prstGeom>
          </p:spPr>
        </p:pic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3B8F87E3-68F6-4B93-9C83-ADF0158FFD00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456596" y="1774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程式內容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en-US" altLang="zh-TW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8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1D6BCC-B3CD-4989-9BA1-219DA8E9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875" y="1620593"/>
            <a:ext cx="6194595" cy="38394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F279CEC-E660-4ED5-A95A-47CEA7B4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443" y="2195340"/>
            <a:ext cx="6011114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9">
            <a:extLst>
              <a:ext uri="{FF2B5EF4-FFF2-40B4-BE49-F238E27FC236}">
                <a16:creationId xmlns:a16="http://schemas.microsoft.com/office/drawing/2014/main" id="{E9A17290-2BA2-491C-B432-E89B904D5984}"/>
              </a:ext>
            </a:extLst>
          </p:cNvPr>
          <p:cNvGrpSpPr>
            <a:grpSpLocks noChangeAspect="1"/>
          </p:cNvGrpSpPr>
          <p:nvPr/>
        </p:nvGrpSpPr>
        <p:grpSpPr>
          <a:xfrm>
            <a:off x="1322770" y="0"/>
            <a:ext cx="9774037" cy="7606916"/>
            <a:chOff x="2101597" y="594889"/>
            <a:chExt cx="4994398" cy="3886016"/>
          </a:xfrm>
        </p:grpSpPr>
        <p:pic>
          <p:nvPicPr>
            <p:cNvPr id="22" name="Picture 20">
              <a:extLst>
                <a:ext uri="{FF2B5EF4-FFF2-40B4-BE49-F238E27FC236}">
                  <a16:creationId xmlns:a16="http://schemas.microsoft.com/office/drawing/2014/main" id="{477FB3A4-D6B7-41AB-BFF4-BD3F1A107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1597" y="594889"/>
              <a:ext cx="4994398" cy="3886016"/>
            </a:xfrm>
            <a:prstGeom prst="rect">
              <a:avLst/>
            </a:prstGeom>
          </p:spPr>
        </p:pic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3B8F87E3-68F6-4B93-9C83-ADF0158FFD00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456596" y="1774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程式內容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en-US" altLang="zh-TW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9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06B903A-8840-46C2-95DC-0BB6F48B6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081" y="1406359"/>
            <a:ext cx="6477921" cy="40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2098119" y="1998644"/>
            <a:ext cx="9853838" cy="816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456383" y="1558551"/>
            <a:ext cx="880186" cy="880186"/>
          </a:xfrm>
          <a:prstGeom prst="ellipse">
            <a:avLst/>
          </a:prstGeom>
          <a:solidFill>
            <a:schemeClr val="bg1"/>
          </a:solidFill>
          <a:ln w="25400">
            <a:solidFill>
              <a:srgbClr val="AACB94"/>
            </a:solidFill>
          </a:ln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028" bIns="91028" rtlCol="0" anchor="ctr"/>
          <a:lstStyle/>
          <a:p>
            <a:pPr marL="0" marR="0" lvl="0" indent="0" algn="ctr" defTabSz="91033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9" b="0" i="0" u="none" strike="noStrike" kern="1200" cap="none" spc="0" normalizeH="0" baseline="0" noProof="0" dirty="0">
                <a:ln>
                  <a:noFill/>
                </a:ln>
                <a:solidFill>
                  <a:srgbClr val="384053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01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78616" y="2578549"/>
            <a:ext cx="2141061" cy="2894046"/>
            <a:chOff x="1506846" y="2726815"/>
            <a:chExt cx="2150754" cy="2907149"/>
          </a:xfrm>
        </p:grpSpPr>
        <p:sp>
          <p:nvSpPr>
            <p:cNvPr id="5" name="Freeform 4"/>
            <p:cNvSpPr/>
            <p:nvPr/>
          </p:nvSpPr>
          <p:spPr>
            <a:xfrm>
              <a:off x="1506846" y="2726815"/>
              <a:ext cx="2150754" cy="2907149"/>
            </a:xfrm>
            <a:custGeom>
              <a:avLst/>
              <a:gdLst>
                <a:gd name="connsiteX0" fmla="*/ 367014 w 2589152"/>
                <a:gd name="connsiteY0" fmla="*/ 0 h 2907149"/>
                <a:gd name="connsiteX1" fmla="*/ 491570 w 2589152"/>
                <a:gd name="connsiteY1" fmla="*/ 124556 h 2907149"/>
                <a:gd name="connsiteX2" fmla="*/ 2557280 w 2589152"/>
                <a:gd name="connsiteY2" fmla="*/ 124556 h 2907149"/>
                <a:gd name="connsiteX3" fmla="*/ 2589152 w 2589152"/>
                <a:gd name="connsiteY3" fmla="*/ 156428 h 2907149"/>
                <a:gd name="connsiteX4" fmla="*/ 2589152 w 2589152"/>
                <a:gd name="connsiteY4" fmla="*/ 2875277 h 2907149"/>
                <a:gd name="connsiteX5" fmla="*/ 2557280 w 2589152"/>
                <a:gd name="connsiteY5" fmla="*/ 2907149 h 2907149"/>
                <a:gd name="connsiteX6" fmla="*/ 31872 w 2589152"/>
                <a:gd name="connsiteY6" fmla="*/ 2907149 h 2907149"/>
                <a:gd name="connsiteX7" fmla="*/ 0 w 2589152"/>
                <a:gd name="connsiteY7" fmla="*/ 2875277 h 2907149"/>
                <a:gd name="connsiteX8" fmla="*/ 0 w 2589152"/>
                <a:gd name="connsiteY8" fmla="*/ 156428 h 2907149"/>
                <a:gd name="connsiteX9" fmla="*/ 31872 w 2589152"/>
                <a:gd name="connsiteY9" fmla="*/ 124556 h 2907149"/>
                <a:gd name="connsiteX10" fmla="*/ 242458 w 2589152"/>
                <a:gd name="connsiteY10" fmla="*/ 124556 h 290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9152" h="2907149">
                  <a:moveTo>
                    <a:pt x="367014" y="0"/>
                  </a:moveTo>
                  <a:lnTo>
                    <a:pt x="491570" y="124556"/>
                  </a:lnTo>
                  <a:lnTo>
                    <a:pt x="2557280" y="124556"/>
                  </a:lnTo>
                  <a:cubicBezTo>
                    <a:pt x="2574882" y="124556"/>
                    <a:pt x="2589152" y="138826"/>
                    <a:pt x="2589152" y="156428"/>
                  </a:cubicBezTo>
                  <a:lnTo>
                    <a:pt x="2589152" y="2875277"/>
                  </a:lnTo>
                  <a:cubicBezTo>
                    <a:pt x="2589152" y="2892879"/>
                    <a:pt x="2574882" y="2907149"/>
                    <a:pt x="2557280" y="2907149"/>
                  </a:cubicBezTo>
                  <a:lnTo>
                    <a:pt x="31872" y="2907149"/>
                  </a:lnTo>
                  <a:cubicBezTo>
                    <a:pt x="14270" y="2907149"/>
                    <a:pt x="0" y="2892879"/>
                    <a:pt x="0" y="2875277"/>
                  </a:cubicBezTo>
                  <a:lnTo>
                    <a:pt x="0" y="156428"/>
                  </a:lnTo>
                  <a:cubicBezTo>
                    <a:pt x="0" y="138826"/>
                    <a:pt x="14270" y="124556"/>
                    <a:pt x="31872" y="124556"/>
                  </a:cubicBezTo>
                  <a:lnTo>
                    <a:pt x="242458" y="1245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0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6" name="Title 3"/>
            <p:cNvSpPr txBox="1">
              <a:spLocks/>
            </p:cNvSpPr>
            <p:nvPr/>
          </p:nvSpPr>
          <p:spPr>
            <a:xfrm>
              <a:off x="1703012" y="3152439"/>
              <a:ext cx="1796677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lvl="0" defTabSz="910338">
                <a:lnSpc>
                  <a:spcPct val="80000"/>
                </a:lnSpc>
                <a:defRPr/>
              </a:pPr>
              <a:r>
                <a:rPr lang="zh-TW" altLang="en-US" sz="1593" b="0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偏好</a:t>
              </a:r>
              <a:r>
                <a:rPr kumimoji="0" lang="zh-TW" altLang="en-US" sz="1593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系統</a:t>
              </a:r>
              <a:endParaRPr kumimoji="0" lang="en-US" sz="796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41" name="TextBox 7"/>
            <p:cNvSpPr txBox="1"/>
            <p:nvPr/>
          </p:nvSpPr>
          <p:spPr>
            <a:xfrm>
              <a:off x="1589233" y="3664400"/>
              <a:ext cx="1796677" cy="692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0338">
                <a:lnSpc>
                  <a:spcPct val="150000"/>
                </a:lnSpc>
                <a:defRPr/>
              </a:pPr>
              <a:r>
                <a:rPr lang="zh-TW" altLang="en-US" sz="897" dirty="0">
                  <a:solidFill>
                    <a:srgbClr val="222222">
                      <a:alpha val="70000"/>
                    </a:srgb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根據用戶偏好的穿搭風格給予建議，甚至新增衣櫃功能，增加客戶黏著度。</a:t>
              </a:r>
              <a:endParaRPr lang="en-US" altLang="zh-CN" sz="897" dirty="0">
                <a:solidFill>
                  <a:srgbClr val="222222">
                    <a:alpha val="70000"/>
                  </a:srgb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sp>
        <p:nvSpPr>
          <p:cNvPr id="10" name="Oval 9"/>
          <p:cNvSpPr>
            <a:spLocks noChangeAspect="1"/>
          </p:cNvSpPr>
          <p:nvPr/>
        </p:nvSpPr>
        <p:spPr>
          <a:xfrm>
            <a:off x="1838029" y="2380292"/>
            <a:ext cx="116893" cy="116893"/>
          </a:xfrm>
          <a:prstGeom prst="ellipse">
            <a:avLst/>
          </a:prstGeom>
          <a:solidFill>
            <a:schemeClr val="bg1"/>
          </a:solidFill>
          <a:ln w="12700">
            <a:solidFill>
              <a:srgbClr val="AACB94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89" b="0" i="0" u="none" strike="noStrike" kern="1200" cap="none" spc="0" normalizeH="0" baseline="0" noProof="0" dirty="0">
              <a:ln>
                <a:noFill/>
              </a:ln>
              <a:solidFill>
                <a:srgbClr val="384053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944478" y="1558551"/>
            <a:ext cx="880186" cy="880186"/>
          </a:xfrm>
          <a:prstGeom prst="ellipse">
            <a:avLst/>
          </a:prstGeom>
          <a:solidFill>
            <a:srgbClr val="6EAA6B"/>
          </a:solidFill>
          <a:ln w="25400">
            <a:noFill/>
          </a:ln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028" bIns="91028" rtlCol="0" anchor="ctr"/>
          <a:lstStyle/>
          <a:p>
            <a:pPr marL="0" marR="0" lvl="0" indent="0" algn="ctr" defTabSz="91033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02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466711" y="2578549"/>
            <a:ext cx="2141061" cy="2894046"/>
            <a:chOff x="1506846" y="2726815"/>
            <a:chExt cx="2150754" cy="2907149"/>
          </a:xfrm>
        </p:grpSpPr>
        <p:sp>
          <p:nvSpPr>
            <p:cNvPr id="22" name="Freeform 21"/>
            <p:cNvSpPr/>
            <p:nvPr/>
          </p:nvSpPr>
          <p:spPr>
            <a:xfrm>
              <a:off x="1506846" y="2726815"/>
              <a:ext cx="2150754" cy="2907149"/>
            </a:xfrm>
            <a:custGeom>
              <a:avLst/>
              <a:gdLst>
                <a:gd name="connsiteX0" fmla="*/ 367014 w 2589152"/>
                <a:gd name="connsiteY0" fmla="*/ 0 h 2907149"/>
                <a:gd name="connsiteX1" fmla="*/ 491570 w 2589152"/>
                <a:gd name="connsiteY1" fmla="*/ 124556 h 2907149"/>
                <a:gd name="connsiteX2" fmla="*/ 2557280 w 2589152"/>
                <a:gd name="connsiteY2" fmla="*/ 124556 h 2907149"/>
                <a:gd name="connsiteX3" fmla="*/ 2589152 w 2589152"/>
                <a:gd name="connsiteY3" fmla="*/ 156428 h 2907149"/>
                <a:gd name="connsiteX4" fmla="*/ 2589152 w 2589152"/>
                <a:gd name="connsiteY4" fmla="*/ 2875277 h 2907149"/>
                <a:gd name="connsiteX5" fmla="*/ 2557280 w 2589152"/>
                <a:gd name="connsiteY5" fmla="*/ 2907149 h 2907149"/>
                <a:gd name="connsiteX6" fmla="*/ 31872 w 2589152"/>
                <a:gd name="connsiteY6" fmla="*/ 2907149 h 2907149"/>
                <a:gd name="connsiteX7" fmla="*/ 0 w 2589152"/>
                <a:gd name="connsiteY7" fmla="*/ 2875277 h 2907149"/>
                <a:gd name="connsiteX8" fmla="*/ 0 w 2589152"/>
                <a:gd name="connsiteY8" fmla="*/ 156428 h 2907149"/>
                <a:gd name="connsiteX9" fmla="*/ 31872 w 2589152"/>
                <a:gd name="connsiteY9" fmla="*/ 124556 h 2907149"/>
                <a:gd name="connsiteX10" fmla="*/ 242458 w 2589152"/>
                <a:gd name="connsiteY10" fmla="*/ 124556 h 290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9152" h="2907149">
                  <a:moveTo>
                    <a:pt x="367014" y="0"/>
                  </a:moveTo>
                  <a:lnTo>
                    <a:pt x="491570" y="124556"/>
                  </a:lnTo>
                  <a:lnTo>
                    <a:pt x="2557280" y="124556"/>
                  </a:lnTo>
                  <a:cubicBezTo>
                    <a:pt x="2574882" y="124556"/>
                    <a:pt x="2589152" y="138826"/>
                    <a:pt x="2589152" y="156428"/>
                  </a:cubicBezTo>
                  <a:lnTo>
                    <a:pt x="2589152" y="2875277"/>
                  </a:lnTo>
                  <a:cubicBezTo>
                    <a:pt x="2589152" y="2892879"/>
                    <a:pt x="2574882" y="2907149"/>
                    <a:pt x="2557280" y="2907149"/>
                  </a:cubicBezTo>
                  <a:lnTo>
                    <a:pt x="31872" y="2907149"/>
                  </a:lnTo>
                  <a:cubicBezTo>
                    <a:pt x="14270" y="2907149"/>
                    <a:pt x="0" y="2892879"/>
                    <a:pt x="0" y="2875277"/>
                  </a:cubicBezTo>
                  <a:lnTo>
                    <a:pt x="0" y="156428"/>
                  </a:lnTo>
                  <a:cubicBezTo>
                    <a:pt x="0" y="138826"/>
                    <a:pt x="14270" y="124556"/>
                    <a:pt x="31872" y="124556"/>
                  </a:cubicBezTo>
                  <a:lnTo>
                    <a:pt x="242458" y="1245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0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23" name="Title 3"/>
            <p:cNvSpPr txBox="1">
              <a:spLocks/>
            </p:cNvSpPr>
            <p:nvPr/>
          </p:nvSpPr>
          <p:spPr>
            <a:xfrm>
              <a:off x="1659590" y="3160696"/>
              <a:ext cx="1796677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lvl="0" defTabSz="910338">
                <a:lnSpc>
                  <a:spcPct val="80000"/>
                </a:lnSpc>
                <a:defRPr/>
              </a:pPr>
              <a:r>
                <a:rPr lang="zh-TW" altLang="en-US" sz="1593" b="0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付費會員</a:t>
              </a:r>
              <a:endParaRPr kumimoji="0" lang="en-US" sz="796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45" name="TextBox 24"/>
            <p:cNvSpPr txBox="1"/>
            <p:nvPr/>
          </p:nvSpPr>
          <p:spPr>
            <a:xfrm>
              <a:off x="1683884" y="3641748"/>
              <a:ext cx="1796677" cy="692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0338">
                <a:lnSpc>
                  <a:spcPct val="150000"/>
                </a:lnSpc>
                <a:defRPr/>
              </a:pPr>
              <a:r>
                <a:rPr lang="zh-TW" altLang="en-US" sz="897" dirty="0">
                  <a:solidFill>
                    <a:srgbClr val="222222">
                      <a:alpha val="70000"/>
                    </a:srgb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新增未來五日天氣預報以及建議穿搭內容，搭配上述所提的衣櫃、穿搭偏好功能。</a:t>
              </a:r>
              <a:endParaRPr lang="en-US" altLang="zh-CN" sz="897" dirty="0">
                <a:solidFill>
                  <a:srgbClr val="222222">
                    <a:alpha val="70000"/>
                  </a:srgb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sp>
        <p:nvSpPr>
          <p:cNvPr id="26" name="Oval 25"/>
          <p:cNvSpPr>
            <a:spLocks noChangeAspect="1"/>
          </p:cNvSpPr>
          <p:nvPr/>
        </p:nvSpPr>
        <p:spPr>
          <a:xfrm>
            <a:off x="4326124" y="2380292"/>
            <a:ext cx="116893" cy="116893"/>
          </a:xfrm>
          <a:prstGeom prst="ellipse">
            <a:avLst/>
          </a:prstGeom>
          <a:solidFill>
            <a:schemeClr val="bg1"/>
          </a:solidFill>
          <a:ln w="12700">
            <a:solidFill>
              <a:srgbClr val="AACB94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89" b="0" i="0" u="none" strike="noStrike" kern="1200" cap="none" spc="0" normalizeH="0" baseline="0" noProof="0" dirty="0">
              <a:ln>
                <a:noFill/>
              </a:ln>
              <a:solidFill>
                <a:srgbClr val="384053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432134" y="1558551"/>
            <a:ext cx="880186" cy="880186"/>
          </a:xfrm>
          <a:prstGeom prst="ellipse">
            <a:avLst/>
          </a:prstGeom>
          <a:solidFill>
            <a:schemeClr val="bg1"/>
          </a:solidFill>
          <a:ln w="25400">
            <a:solidFill>
              <a:srgbClr val="AACB94"/>
            </a:solidFill>
          </a:ln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028" bIns="91028" rtlCol="0" anchor="ctr"/>
          <a:lstStyle/>
          <a:p>
            <a:pPr marL="0" marR="0" lvl="0" indent="0" algn="ctr" defTabSz="91033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9" b="0" i="0" u="none" strike="noStrike" kern="1200" cap="none" spc="0" normalizeH="0" baseline="0" noProof="0" dirty="0">
                <a:ln>
                  <a:noFill/>
                </a:ln>
                <a:solidFill>
                  <a:srgbClr val="384053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03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954367" y="2578549"/>
            <a:ext cx="2141061" cy="2894046"/>
            <a:chOff x="1506846" y="2726815"/>
            <a:chExt cx="2150754" cy="2907149"/>
          </a:xfrm>
        </p:grpSpPr>
        <p:sp>
          <p:nvSpPr>
            <p:cNvPr id="29" name="Freeform 28"/>
            <p:cNvSpPr/>
            <p:nvPr/>
          </p:nvSpPr>
          <p:spPr>
            <a:xfrm>
              <a:off x="1506846" y="2726815"/>
              <a:ext cx="2150754" cy="2907149"/>
            </a:xfrm>
            <a:custGeom>
              <a:avLst/>
              <a:gdLst>
                <a:gd name="connsiteX0" fmla="*/ 367014 w 2589152"/>
                <a:gd name="connsiteY0" fmla="*/ 0 h 2907149"/>
                <a:gd name="connsiteX1" fmla="*/ 491570 w 2589152"/>
                <a:gd name="connsiteY1" fmla="*/ 124556 h 2907149"/>
                <a:gd name="connsiteX2" fmla="*/ 2557280 w 2589152"/>
                <a:gd name="connsiteY2" fmla="*/ 124556 h 2907149"/>
                <a:gd name="connsiteX3" fmla="*/ 2589152 w 2589152"/>
                <a:gd name="connsiteY3" fmla="*/ 156428 h 2907149"/>
                <a:gd name="connsiteX4" fmla="*/ 2589152 w 2589152"/>
                <a:gd name="connsiteY4" fmla="*/ 2875277 h 2907149"/>
                <a:gd name="connsiteX5" fmla="*/ 2557280 w 2589152"/>
                <a:gd name="connsiteY5" fmla="*/ 2907149 h 2907149"/>
                <a:gd name="connsiteX6" fmla="*/ 31872 w 2589152"/>
                <a:gd name="connsiteY6" fmla="*/ 2907149 h 2907149"/>
                <a:gd name="connsiteX7" fmla="*/ 0 w 2589152"/>
                <a:gd name="connsiteY7" fmla="*/ 2875277 h 2907149"/>
                <a:gd name="connsiteX8" fmla="*/ 0 w 2589152"/>
                <a:gd name="connsiteY8" fmla="*/ 156428 h 2907149"/>
                <a:gd name="connsiteX9" fmla="*/ 31872 w 2589152"/>
                <a:gd name="connsiteY9" fmla="*/ 124556 h 2907149"/>
                <a:gd name="connsiteX10" fmla="*/ 242458 w 2589152"/>
                <a:gd name="connsiteY10" fmla="*/ 124556 h 290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9152" h="2907149">
                  <a:moveTo>
                    <a:pt x="367014" y="0"/>
                  </a:moveTo>
                  <a:lnTo>
                    <a:pt x="491570" y="124556"/>
                  </a:lnTo>
                  <a:lnTo>
                    <a:pt x="2557280" y="124556"/>
                  </a:lnTo>
                  <a:cubicBezTo>
                    <a:pt x="2574882" y="124556"/>
                    <a:pt x="2589152" y="138826"/>
                    <a:pt x="2589152" y="156428"/>
                  </a:cubicBezTo>
                  <a:lnTo>
                    <a:pt x="2589152" y="2875277"/>
                  </a:lnTo>
                  <a:cubicBezTo>
                    <a:pt x="2589152" y="2892879"/>
                    <a:pt x="2574882" y="2907149"/>
                    <a:pt x="2557280" y="2907149"/>
                  </a:cubicBezTo>
                  <a:lnTo>
                    <a:pt x="31872" y="2907149"/>
                  </a:lnTo>
                  <a:cubicBezTo>
                    <a:pt x="14270" y="2907149"/>
                    <a:pt x="0" y="2892879"/>
                    <a:pt x="0" y="2875277"/>
                  </a:cubicBezTo>
                  <a:lnTo>
                    <a:pt x="0" y="156428"/>
                  </a:lnTo>
                  <a:cubicBezTo>
                    <a:pt x="0" y="138826"/>
                    <a:pt x="14270" y="124556"/>
                    <a:pt x="31872" y="124556"/>
                  </a:cubicBezTo>
                  <a:lnTo>
                    <a:pt x="242458" y="1245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0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30" name="Title 3"/>
            <p:cNvSpPr txBox="1">
              <a:spLocks/>
            </p:cNvSpPr>
            <p:nvPr/>
          </p:nvSpPr>
          <p:spPr>
            <a:xfrm>
              <a:off x="1635875" y="3202259"/>
              <a:ext cx="1796677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lvl="0" defTabSz="910338">
                <a:lnSpc>
                  <a:spcPct val="80000"/>
                </a:lnSpc>
                <a:defRPr/>
              </a:pPr>
              <a:r>
                <a:rPr lang="zh-TW" altLang="en-US" sz="1593" b="0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空氣品質</a:t>
              </a:r>
              <a:endParaRPr kumimoji="0" lang="en-US" sz="796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46" name="TextBox 31"/>
            <p:cNvSpPr txBox="1"/>
            <p:nvPr/>
          </p:nvSpPr>
          <p:spPr>
            <a:xfrm>
              <a:off x="1552479" y="3641747"/>
              <a:ext cx="1796677" cy="692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0338">
                <a:lnSpc>
                  <a:spcPct val="150000"/>
                </a:lnSpc>
                <a:defRPr/>
              </a:pPr>
              <a:r>
                <a:rPr lang="zh-TW" altLang="en-US" sz="897" dirty="0">
                  <a:solidFill>
                    <a:srgbClr val="222222">
                      <a:alpha val="70000"/>
                    </a:srgb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因應近年來的空氣品質都普遍偏差，一同在主畫面內呈現搜尋城市的空氣品質狀況。</a:t>
              </a:r>
              <a:endParaRPr lang="en-US" altLang="zh-CN" sz="897" dirty="0">
                <a:solidFill>
                  <a:srgbClr val="222222">
                    <a:alpha val="70000"/>
                  </a:srgb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sp>
        <p:nvSpPr>
          <p:cNvPr id="33" name="Oval 32"/>
          <p:cNvSpPr>
            <a:spLocks noChangeAspect="1"/>
          </p:cNvSpPr>
          <p:nvPr/>
        </p:nvSpPr>
        <p:spPr>
          <a:xfrm>
            <a:off x="6813781" y="2380292"/>
            <a:ext cx="116893" cy="116893"/>
          </a:xfrm>
          <a:prstGeom prst="ellipse">
            <a:avLst/>
          </a:prstGeom>
          <a:solidFill>
            <a:schemeClr val="bg1"/>
          </a:solidFill>
          <a:ln w="12700">
            <a:solidFill>
              <a:srgbClr val="AACB94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89" b="0" i="0" u="none" strike="noStrike" kern="1200" cap="none" spc="0" normalizeH="0" baseline="0" noProof="0" dirty="0">
              <a:ln>
                <a:noFill/>
              </a:ln>
              <a:solidFill>
                <a:srgbClr val="384053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919791" y="1558551"/>
            <a:ext cx="880186" cy="880186"/>
          </a:xfrm>
          <a:prstGeom prst="ellipse">
            <a:avLst/>
          </a:prstGeom>
          <a:solidFill>
            <a:srgbClr val="6EAA6B"/>
          </a:solidFill>
          <a:ln w="25400">
            <a:noFill/>
          </a:ln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028" bIns="91028" rtlCol="0" anchor="ctr"/>
          <a:lstStyle/>
          <a:p>
            <a:pPr marL="0" marR="0" lvl="0" indent="0" algn="ctr" defTabSz="91033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04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442022" y="2578549"/>
            <a:ext cx="2141061" cy="2894046"/>
            <a:chOff x="1506846" y="2726815"/>
            <a:chExt cx="2150754" cy="2907149"/>
          </a:xfrm>
        </p:grpSpPr>
        <p:sp>
          <p:nvSpPr>
            <p:cNvPr id="36" name="Freeform 35"/>
            <p:cNvSpPr/>
            <p:nvPr/>
          </p:nvSpPr>
          <p:spPr>
            <a:xfrm>
              <a:off x="1506846" y="2726815"/>
              <a:ext cx="2150754" cy="2907149"/>
            </a:xfrm>
            <a:custGeom>
              <a:avLst/>
              <a:gdLst>
                <a:gd name="connsiteX0" fmla="*/ 367014 w 2589152"/>
                <a:gd name="connsiteY0" fmla="*/ 0 h 2907149"/>
                <a:gd name="connsiteX1" fmla="*/ 491570 w 2589152"/>
                <a:gd name="connsiteY1" fmla="*/ 124556 h 2907149"/>
                <a:gd name="connsiteX2" fmla="*/ 2557280 w 2589152"/>
                <a:gd name="connsiteY2" fmla="*/ 124556 h 2907149"/>
                <a:gd name="connsiteX3" fmla="*/ 2589152 w 2589152"/>
                <a:gd name="connsiteY3" fmla="*/ 156428 h 2907149"/>
                <a:gd name="connsiteX4" fmla="*/ 2589152 w 2589152"/>
                <a:gd name="connsiteY4" fmla="*/ 2875277 h 2907149"/>
                <a:gd name="connsiteX5" fmla="*/ 2557280 w 2589152"/>
                <a:gd name="connsiteY5" fmla="*/ 2907149 h 2907149"/>
                <a:gd name="connsiteX6" fmla="*/ 31872 w 2589152"/>
                <a:gd name="connsiteY6" fmla="*/ 2907149 h 2907149"/>
                <a:gd name="connsiteX7" fmla="*/ 0 w 2589152"/>
                <a:gd name="connsiteY7" fmla="*/ 2875277 h 2907149"/>
                <a:gd name="connsiteX8" fmla="*/ 0 w 2589152"/>
                <a:gd name="connsiteY8" fmla="*/ 156428 h 2907149"/>
                <a:gd name="connsiteX9" fmla="*/ 31872 w 2589152"/>
                <a:gd name="connsiteY9" fmla="*/ 124556 h 2907149"/>
                <a:gd name="connsiteX10" fmla="*/ 242458 w 2589152"/>
                <a:gd name="connsiteY10" fmla="*/ 124556 h 290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9152" h="2907149">
                  <a:moveTo>
                    <a:pt x="367014" y="0"/>
                  </a:moveTo>
                  <a:lnTo>
                    <a:pt x="491570" y="124556"/>
                  </a:lnTo>
                  <a:lnTo>
                    <a:pt x="2557280" y="124556"/>
                  </a:lnTo>
                  <a:cubicBezTo>
                    <a:pt x="2574882" y="124556"/>
                    <a:pt x="2589152" y="138826"/>
                    <a:pt x="2589152" y="156428"/>
                  </a:cubicBezTo>
                  <a:lnTo>
                    <a:pt x="2589152" y="2875277"/>
                  </a:lnTo>
                  <a:cubicBezTo>
                    <a:pt x="2589152" y="2892879"/>
                    <a:pt x="2574882" y="2907149"/>
                    <a:pt x="2557280" y="2907149"/>
                  </a:cubicBezTo>
                  <a:lnTo>
                    <a:pt x="31872" y="2907149"/>
                  </a:lnTo>
                  <a:cubicBezTo>
                    <a:pt x="14270" y="2907149"/>
                    <a:pt x="0" y="2892879"/>
                    <a:pt x="0" y="2875277"/>
                  </a:cubicBezTo>
                  <a:lnTo>
                    <a:pt x="0" y="156428"/>
                  </a:lnTo>
                  <a:cubicBezTo>
                    <a:pt x="0" y="138826"/>
                    <a:pt x="14270" y="124556"/>
                    <a:pt x="31872" y="124556"/>
                  </a:cubicBezTo>
                  <a:lnTo>
                    <a:pt x="242458" y="1245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0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37" name="Title 3"/>
            <p:cNvSpPr txBox="1">
              <a:spLocks/>
            </p:cNvSpPr>
            <p:nvPr/>
          </p:nvSpPr>
          <p:spPr>
            <a:xfrm>
              <a:off x="1698517" y="3220567"/>
              <a:ext cx="1796677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lvl="0" defTabSz="910338">
                <a:lnSpc>
                  <a:spcPct val="80000"/>
                </a:lnSpc>
                <a:defRPr/>
              </a:pPr>
              <a:r>
                <a:rPr lang="zh-TW" altLang="en-US" sz="1593" b="0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反饋系統</a:t>
              </a:r>
              <a:endParaRPr kumimoji="0" lang="en-US" sz="796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47" name="TextBox 38"/>
            <p:cNvSpPr txBox="1"/>
            <p:nvPr/>
          </p:nvSpPr>
          <p:spPr>
            <a:xfrm>
              <a:off x="1698517" y="3601059"/>
              <a:ext cx="1796677" cy="110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0338">
                <a:lnSpc>
                  <a:spcPct val="150000"/>
                </a:lnSpc>
                <a:defRPr/>
              </a:pPr>
              <a:r>
                <a:rPr lang="zh-TW" altLang="en-US" sz="897" dirty="0">
                  <a:solidFill>
                    <a:srgbClr val="222222">
                      <a:alpha val="70000"/>
                    </a:srgb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讓用戶可以在線上做即時的反饋，讓系統開發者能夠發現沒有修復的漏洞，甚至能夠透過用戶的反饋開發新功能，藉此增加客戶黏著度和忠誠度。</a:t>
              </a:r>
              <a:endParaRPr lang="en-US" altLang="zh-TW" sz="897" dirty="0">
                <a:solidFill>
                  <a:srgbClr val="222222">
                    <a:alpha val="70000"/>
                  </a:srgb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/>
        </p:nvSpPr>
        <p:spPr>
          <a:xfrm>
            <a:off x="9301436" y="2380292"/>
            <a:ext cx="116893" cy="116893"/>
          </a:xfrm>
          <a:prstGeom prst="ellipse">
            <a:avLst/>
          </a:prstGeom>
          <a:solidFill>
            <a:schemeClr val="bg1"/>
          </a:solidFill>
          <a:ln w="12700">
            <a:solidFill>
              <a:srgbClr val="AACB94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89" b="0" i="0" u="none" strike="noStrike" kern="1200" cap="none" spc="0" normalizeH="0" baseline="0" noProof="0" dirty="0">
              <a:ln>
                <a:noFill/>
              </a:ln>
              <a:solidFill>
                <a:srgbClr val="384053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56596" y="1774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未來發展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10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70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456596" y="17743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甘特圖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en-US" altLang="zh-TW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A4DB93-3798-451B-920A-9718210E8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6" y="983629"/>
            <a:ext cx="89916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456596" y="177437"/>
            <a:ext cx="1389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PERT</a:t>
            </a:r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圖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en-US" altLang="zh-TW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2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B32BA0-C59E-4DBE-8080-EBEEE5184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1884801"/>
            <a:ext cx="10668000" cy="26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56596" y="17743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分工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en-US" altLang="zh-TW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3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0" name="Oval 3"/>
          <p:cNvSpPr/>
          <p:nvPr/>
        </p:nvSpPr>
        <p:spPr>
          <a:xfrm>
            <a:off x="1796579" y="1868446"/>
            <a:ext cx="2150503" cy="2150503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1" name="Arc 4"/>
          <p:cNvSpPr/>
          <p:nvPr/>
        </p:nvSpPr>
        <p:spPr>
          <a:xfrm>
            <a:off x="1797702" y="1869569"/>
            <a:ext cx="2148257" cy="2148257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rgbClr val="AACB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2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8" name="Oval 5"/>
          <p:cNvSpPr/>
          <p:nvPr/>
        </p:nvSpPr>
        <p:spPr>
          <a:xfrm>
            <a:off x="3947083" y="1868446"/>
            <a:ext cx="2150503" cy="2150503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9" name="Arc 6"/>
          <p:cNvSpPr/>
          <p:nvPr/>
        </p:nvSpPr>
        <p:spPr>
          <a:xfrm rot="10800000">
            <a:off x="3948206" y="1869569"/>
            <a:ext cx="2148257" cy="2148257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rgbClr val="6EA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2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0" name="Oval 7"/>
          <p:cNvSpPr/>
          <p:nvPr/>
        </p:nvSpPr>
        <p:spPr>
          <a:xfrm>
            <a:off x="6096660" y="1868446"/>
            <a:ext cx="2150503" cy="2150503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1" name="Arc 8"/>
          <p:cNvSpPr/>
          <p:nvPr/>
        </p:nvSpPr>
        <p:spPr>
          <a:xfrm>
            <a:off x="6097783" y="1869569"/>
            <a:ext cx="2148257" cy="2148257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rgbClr val="AACB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2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2" name="Oval 9"/>
          <p:cNvSpPr/>
          <p:nvPr/>
        </p:nvSpPr>
        <p:spPr>
          <a:xfrm>
            <a:off x="8247164" y="1868446"/>
            <a:ext cx="2150503" cy="2150503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3" name="Arc 10"/>
          <p:cNvSpPr/>
          <p:nvPr/>
        </p:nvSpPr>
        <p:spPr>
          <a:xfrm rot="10800000">
            <a:off x="8248287" y="1869569"/>
            <a:ext cx="2148257" cy="2148257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rgbClr val="6EA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2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5" name="Oval 19"/>
          <p:cNvSpPr>
            <a:spLocks noChangeArrowheads="1"/>
          </p:cNvSpPr>
          <p:nvPr/>
        </p:nvSpPr>
        <p:spPr bwMode="auto">
          <a:xfrm>
            <a:off x="4362532" y="2284206"/>
            <a:ext cx="1318985" cy="13189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028" tIns="45514" rIns="91028" bIns="45514" numCol="1" anchor="ctr" anchorCtr="0" compatLnSpc="1">
            <a:prstTxWarp prst="textNoShape">
              <a:avLst/>
            </a:prstTxWarp>
          </a:bodyPr>
          <a:lstStyle/>
          <a:p>
            <a:pPr algn="ctr" defTabSz="910338">
              <a:defRPr/>
            </a:pPr>
            <a:r>
              <a:rPr lang="zh-TW" altLang="en-US" dirty="0">
                <a:sym typeface="阿里巴巴普惠体 2.0 55 Regular" panose="00020600040101010101" pitchFamily="18" charset="-122"/>
              </a:rPr>
              <a:t>林奎似</a:t>
            </a:r>
            <a:endParaRPr lang="en-US" dirty="0"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6" name="Oval 20"/>
          <p:cNvSpPr>
            <a:spLocks noChangeArrowheads="1"/>
          </p:cNvSpPr>
          <p:nvPr/>
        </p:nvSpPr>
        <p:spPr bwMode="auto">
          <a:xfrm>
            <a:off x="6512729" y="2284202"/>
            <a:ext cx="1318985" cy="13189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028" tIns="45514" rIns="91028" bIns="45514" numCol="1" anchor="ctr" anchorCtr="0" compatLnSpc="1">
            <a:prstTxWarp prst="textNoShape">
              <a:avLst/>
            </a:prstTxWarp>
          </a:bodyPr>
          <a:lstStyle/>
          <a:p>
            <a:pPr algn="ctr" defTabSz="910338">
              <a:defRPr/>
            </a:pPr>
            <a:r>
              <a:rPr lang="zh-TW" altLang="en-US" dirty="0">
                <a:sym typeface="阿里巴巴普惠体 2.0 55 Regular" panose="00020600040101010101" pitchFamily="18" charset="-122"/>
              </a:rPr>
              <a:t>宋彥廷</a:t>
            </a:r>
            <a:endParaRPr lang="en-US" dirty="0"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7" name="Oval 13"/>
          <p:cNvSpPr>
            <a:spLocks noChangeArrowheads="1"/>
          </p:cNvSpPr>
          <p:nvPr/>
        </p:nvSpPr>
        <p:spPr bwMode="auto">
          <a:xfrm>
            <a:off x="8662922" y="2284202"/>
            <a:ext cx="1318985" cy="13189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028" tIns="45514" rIns="91028" bIns="45514" numCol="1" anchor="ctr" anchorCtr="0" compatLnSpc="1">
            <a:prstTxWarp prst="textNoShape">
              <a:avLst/>
            </a:prstTxWarp>
          </a:bodyPr>
          <a:lstStyle/>
          <a:p>
            <a:pPr algn="ctr" defTabSz="910338">
              <a:defRPr/>
            </a:pPr>
            <a:r>
              <a:rPr lang="zh-TW" altLang="en-US" dirty="0">
                <a:sym typeface="阿里巴巴普惠体 2.0 55 Regular" panose="00020600040101010101" pitchFamily="18" charset="-122"/>
              </a:rPr>
              <a:t>白皓尹</a:t>
            </a:r>
            <a:endParaRPr lang="en-US" dirty="0"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8" name="Oval 15"/>
          <p:cNvSpPr>
            <a:spLocks noChangeArrowheads="1"/>
          </p:cNvSpPr>
          <p:nvPr/>
        </p:nvSpPr>
        <p:spPr bwMode="auto">
          <a:xfrm>
            <a:off x="2212341" y="2284205"/>
            <a:ext cx="1318985" cy="13189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028" tIns="45514" rIns="91028" bIns="455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羅鈺凱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grpSp>
        <p:nvGrpSpPr>
          <p:cNvPr id="29" name="Group 24"/>
          <p:cNvGrpSpPr/>
          <p:nvPr/>
        </p:nvGrpSpPr>
        <p:grpSpPr>
          <a:xfrm>
            <a:off x="1152491" y="4417537"/>
            <a:ext cx="2378835" cy="2164720"/>
            <a:chOff x="1130109" y="5072656"/>
            <a:chExt cx="2389605" cy="1148261"/>
          </a:xfrm>
        </p:grpSpPr>
        <p:grpSp>
          <p:nvGrpSpPr>
            <p:cNvPr id="30" name="Group 19"/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32" name="Rounded Rectangle 20"/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03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33" name="TextBox 21"/>
              <p:cNvSpPr txBox="1"/>
              <p:nvPr/>
            </p:nvSpPr>
            <p:spPr>
              <a:xfrm>
                <a:off x="6720890" y="2250893"/>
                <a:ext cx="2145694" cy="541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資料蒐集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資料分析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en-US" altLang="zh-TW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APP</a:t>
                </a: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製作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31" name="Oval 23"/>
            <p:cNvSpPr>
              <a:spLocks noChangeAspect="1"/>
            </p:cNvSpPr>
            <p:nvPr/>
          </p:nvSpPr>
          <p:spPr>
            <a:xfrm>
              <a:off x="2263951" y="5072656"/>
              <a:ext cx="121920" cy="121920"/>
            </a:xfrm>
            <a:prstGeom prst="ellipse">
              <a:avLst/>
            </a:prstGeom>
            <a:solidFill>
              <a:srgbClr val="AACB9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0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grpSp>
        <p:nvGrpSpPr>
          <p:cNvPr id="53" name="Group 24">
            <a:extLst>
              <a:ext uri="{FF2B5EF4-FFF2-40B4-BE49-F238E27FC236}">
                <a16:creationId xmlns:a16="http://schemas.microsoft.com/office/drawing/2014/main" id="{6B766D75-D245-40FC-8613-9C9EDD8DDA06}"/>
              </a:ext>
            </a:extLst>
          </p:cNvPr>
          <p:cNvGrpSpPr/>
          <p:nvPr/>
        </p:nvGrpSpPr>
        <p:grpSpPr>
          <a:xfrm>
            <a:off x="3717165" y="4417537"/>
            <a:ext cx="2378835" cy="2164720"/>
            <a:chOff x="1130109" y="5072656"/>
            <a:chExt cx="2389605" cy="1148261"/>
          </a:xfrm>
        </p:grpSpPr>
        <p:grpSp>
          <p:nvGrpSpPr>
            <p:cNvPr id="54" name="Group 19">
              <a:extLst>
                <a:ext uri="{FF2B5EF4-FFF2-40B4-BE49-F238E27FC236}">
                  <a16:creationId xmlns:a16="http://schemas.microsoft.com/office/drawing/2014/main" id="{72285A9F-68A8-41B3-AF72-23AF149DC5E8}"/>
                </a:ext>
              </a:extLst>
            </p:cNvPr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56" name="Rounded Rectangle 20">
                <a:extLst>
                  <a:ext uri="{FF2B5EF4-FFF2-40B4-BE49-F238E27FC236}">
                    <a16:creationId xmlns:a16="http://schemas.microsoft.com/office/drawing/2014/main" id="{7A043B74-DAFF-474A-9FDA-748E20B73B86}"/>
                  </a:ext>
                </a:extLst>
              </p:cNvPr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03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57" name="TextBox 21">
                <a:extLst>
                  <a:ext uri="{FF2B5EF4-FFF2-40B4-BE49-F238E27FC236}">
                    <a16:creationId xmlns:a16="http://schemas.microsoft.com/office/drawing/2014/main" id="{7ED1D01E-4255-4E70-B192-1131125CF11A}"/>
                  </a:ext>
                </a:extLst>
              </p:cNvPr>
              <p:cNvSpPr txBox="1"/>
              <p:nvPr/>
            </p:nvSpPr>
            <p:spPr>
              <a:xfrm>
                <a:off x="6720890" y="2250893"/>
                <a:ext cx="2145694" cy="711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資料蒐集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資料分析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簡報製作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en-US" altLang="zh-TW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APP</a:t>
                </a: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製作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55" name="Oval 23">
              <a:extLst>
                <a:ext uri="{FF2B5EF4-FFF2-40B4-BE49-F238E27FC236}">
                  <a16:creationId xmlns:a16="http://schemas.microsoft.com/office/drawing/2014/main" id="{DBCB0EBF-FFB3-40B5-B369-D1FCDFB49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3951" y="5072656"/>
              <a:ext cx="121920" cy="121920"/>
            </a:xfrm>
            <a:prstGeom prst="ellipse">
              <a:avLst/>
            </a:prstGeom>
            <a:solidFill>
              <a:srgbClr val="AACB9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0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grpSp>
        <p:nvGrpSpPr>
          <p:cNvPr id="58" name="Group 24">
            <a:extLst>
              <a:ext uri="{FF2B5EF4-FFF2-40B4-BE49-F238E27FC236}">
                <a16:creationId xmlns:a16="http://schemas.microsoft.com/office/drawing/2014/main" id="{43C4A5E8-BAC5-4FDD-B7E3-9B6B0C4C4DDD}"/>
              </a:ext>
            </a:extLst>
          </p:cNvPr>
          <p:cNvGrpSpPr/>
          <p:nvPr/>
        </p:nvGrpSpPr>
        <p:grpSpPr>
          <a:xfrm>
            <a:off x="6281841" y="4416308"/>
            <a:ext cx="2378835" cy="2164720"/>
            <a:chOff x="1130109" y="5072656"/>
            <a:chExt cx="2389605" cy="1148261"/>
          </a:xfrm>
        </p:grpSpPr>
        <p:grpSp>
          <p:nvGrpSpPr>
            <p:cNvPr id="59" name="Group 19">
              <a:extLst>
                <a:ext uri="{FF2B5EF4-FFF2-40B4-BE49-F238E27FC236}">
                  <a16:creationId xmlns:a16="http://schemas.microsoft.com/office/drawing/2014/main" id="{6AACEBA0-6F2E-414C-ADAF-F00B2E7BC4A5}"/>
                </a:ext>
              </a:extLst>
            </p:cNvPr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61" name="Rounded Rectangle 20">
                <a:extLst>
                  <a:ext uri="{FF2B5EF4-FFF2-40B4-BE49-F238E27FC236}">
                    <a16:creationId xmlns:a16="http://schemas.microsoft.com/office/drawing/2014/main" id="{495C95AA-8366-44C8-8431-7E32CC4E589E}"/>
                  </a:ext>
                </a:extLst>
              </p:cNvPr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03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62" name="TextBox 21">
                <a:extLst>
                  <a:ext uri="{FF2B5EF4-FFF2-40B4-BE49-F238E27FC236}">
                    <a16:creationId xmlns:a16="http://schemas.microsoft.com/office/drawing/2014/main" id="{D57E15C2-217D-44D7-A01F-63E6576ADC32}"/>
                  </a:ext>
                </a:extLst>
              </p:cNvPr>
              <p:cNvSpPr txBox="1"/>
              <p:nvPr/>
            </p:nvSpPr>
            <p:spPr>
              <a:xfrm>
                <a:off x="6720890" y="2250893"/>
                <a:ext cx="2145694" cy="711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資料分析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en-US" altLang="zh-TW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APP</a:t>
                </a: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製作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簡報製作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報告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73998D26-1F12-4C54-9C7D-4E942A3A09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3951" y="5072656"/>
              <a:ext cx="121920" cy="121920"/>
            </a:xfrm>
            <a:prstGeom prst="ellipse">
              <a:avLst/>
            </a:prstGeom>
            <a:solidFill>
              <a:srgbClr val="AACB9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0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grpSp>
        <p:nvGrpSpPr>
          <p:cNvPr id="63" name="Group 24">
            <a:extLst>
              <a:ext uri="{FF2B5EF4-FFF2-40B4-BE49-F238E27FC236}">
                <a16:creationId xmlns:a16="http://schemas.microsoft.com/office/drawing/2014/main" id="{E1047B65-35A3-4051-8686-91598CF61BA9}"/>
              </a:ext>
            </a:extLst>
          </p:cNvPr>
          <p:cNvGrpSpPr/>
          <p:nvPr/>
        </p:nvGrpSpPr>
        <p:grpSpPr>
          <a:xfrm>
            <a:off x="8846517" y="4416308"/>
            <a:ext cx="2378835" cy="2164720"/>
            <a:chOff x="1130109" y="5072656"/>
            <a:chExt cx="2389605" cy="1148261"/>
          </a:xfrm>
        </p:grpSpPr>
        <p:grpSp>
          <p:nvGrpSpPr>
            <p:cNvPr id="64" name="Group 19">
              <a:extLst>
                <a:ext uri="{FF2B5EF4-FFF2-40B4-BE49-F238E27FC236}">
                  <a16:creationId xmlns:a16="http://schemas.microsoft.com/office/drawing/2014/main" id="{BE8A271E-8252-46B8-BC65-8E625FB02A4F}"/>
                </a:ext>
              </a:extLst>
            </p:cNvPr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66" name="Rounded Rectangle 20">
                <a:extLst>
                  <a:ext uri="{FF2B5EF4-FFF2-40B4-BE49-F238E27FC236}">
                    <a16:creationId xmlns:a16="http://schemas.microsoft.com/office/drawing/2014/main" id="{9EFA6833-D340-419F-91CC-80325B2103B6}"/>
                  </a:ext>
                </a:extLst>
              </p:cNvPr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03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67" name="TextBox 21">
                <a:extLst>
                  <a:ext uri="{FF2B5EF4-FFF2-40B4-BE49-F238E27FC236}">
                    <a16:creationId xmlns:a16="http://schemas.microsoft.com/office/drawing/2014/main" id="{83360615-C7B1-421D-8F9A-7BF79F01B42B}"/>
                  </a:ext>
                </a:extLst>
              </p:cNvPr>
              <p:cNvSpPr txBox="1"/>
              <p:nvPr/>
            </p:nvSpPr>
            <p:spPr>
              <a:xfrm>
                <a:off x="6720890" y="2250893"/>
                <a:ext cx="2145694" cy="541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資料蒐集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資料分析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  <a:p>
                <a:pPr lvl="0" defTabSz="910338">
                  <a:lnSpc>
                    <a:spcPct val="150000"/>
                  </a:lnSpc>
                  <a:defRPr/>
                </a:pPr>
                <a:r>
                  <a:rPr lang="en-US" altLang="zh-TW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APP</a:t>
                </a:r>
                <a:r>
                  <a:rPr lang="zh-TW" altLang="en-US" sz="1394" dirty="0">
                    <a:solidFill>
                      <a:srgbClr val="222222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阿里巴巴普惠体 2.0 55 Regular" panose="00020600040101010101" pitchFamily="18" charset="-122"/>
                  </a:rPr>
                  <a:t>製作</a:t>
                </a:r>
                <a:endParaRPr lang="en-US" altLang="zh-TW" sz="1394" dirty="0">
                  <a:solidFill>
                    <a:srgbClr val="222222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65" name="Oval 23">
              <a:extLst>
                <a:ext uri="{FF2B5EF4-FFF2-40B4-BE49-F238E27FC236}">
                  <a16:creationId xmlns:a16="http://schemas.microsoft.com/office/drawing/2014/main" id="{1258CB03-E8B2-434E-BDDE-D88A1BE6F7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3951" y="5072656"/>
              <a:ext cx="121920" cy="121920"/>
            </a:xfrm>
            <a:prstGeom prst="ellipse">
              <a:avLst/>
            </a:prstGeom>
            <a:solidFill>
              <a:srgbClr val="AACB9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0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6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7545">
            <a:off x="548057" y="670231"/>
            <a:ext cx="11056581" cy="5657897"/>
            <a:chOff x="715735" y="406400"/>
            <a:chExt cx="10666456" cy="64780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>
              <a:off x="1081984" y="406400"/>
              <a:ext cx="10300207" cy="6134600"/>
            </a:xfrm>
            <a:prstGeom prst="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 rot="21441395">
              <a:off x="715735" y="522790"/>
              <a:ext cx="10567451" cy="6361633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3438" y="437750"/>
            <a:ext cx="3403667" cy="58487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68E96F4-C914-42FC-B7EB-D36B16EDE656}"/>
              </a:ext>
            </a:extLst>
          </p:cNvPr>
          <p:cNvSpPr txBox="1"/>
          <p:nvPr/>
        </p:nvSpPr>
        <p:spPr>
          <a:xfrm>
            <a:off x="2379884" y="1801037"/>
            <a:ext cx="4362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>
                <a:solidFill>
                  <a:srgbClr val="6EAA6B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Q&amp;A</a:t>
            </a:r>
            <a:endParaRPr lang="zh-CN" altLang="en-US" sz="8000" dirty="0">
              <a:solidFill>
                <a:srgbClr val="6EAA6B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74195" y="3045422"/>
            <a:ext cx="4168140" cy="158550"/>
            <a:chOff x="4244339" y="2791422"/>
            <a:chExt cx="4168140" cy="158550"/>
          </a:xfrm>
        </p:grpSpPr>
        <p:sp>
          <p:nvSpPr>
            <p:cNvPr id="15" name="矩形 14"/>
            <p:cNvSpPr/>
            <p:nvPr/>
          </p:nvSpPr>
          <p:spPr>
            <a:xfrm rot="2700000">
              <a:off x="6258025" y="2791422"/>
              <a:ext cx="158550" cy="158550"/>
            </a:xfrm>
            <a:prstGeom prst="rect">
              <a:avLst/>
            </a:prstGeom>
            <a:noFill/>
            <a:ln>
              <a:solidFill>
                <a:srgbClr val="6EAA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4244339" y="2870697"/>
              <a:ext cx="18516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560819" y="2870697"/>
              <a:ext cx="18516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3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7545">
            <a:off x="548057" y="670231"/>
            <a:ext cx="11056581" cy="5657897"/>
            <a:chOff x="715735" y="406400"/>
            <a:chExt cx="10666456" cy="64780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>
              <a:off x="1081984" y="406400"/>
              <a:ext cx="10300207" cy="6134600"/>
            </a:xfrm>
            <a:prstGeom prst="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 rot="21441395">
              <a:off x="715735" y="522790"/>
              <a:ext cx="10567451" cy="6361633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3438" y="437750"/>
            <a:ext cx="3403667" cy="58487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68E96F4-C914-42FC-B7EB-D36B16EDE656}"/>
              </a:ext>
            </a:extLst>
          </p:cNvPr>
          <p:cNvSpPr txBox="1"/>
          <p:nvPr/>
        </p:nvSpPr>
        <p:spPr>
          <a:xfrm>
            <a:off x="2379884" y="1801037"/>
            <a:ext cx="4362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8000" dirty="0">
                <a:solidFill>
                  <a:srgbClr val="6EAA6B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感謝聆聽</a:t>
            </a:r>
            <a:endParaRPr lang="zh-CN" altLang="en-US" sz="8000" dirty="0">
              <a:solidFill>
                <a:srgbClr val="6EAA6B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74195" y="3045422"/>
            <a:ext cx="4168140" cy="158550"/>
            <a:chOff x="4244339" y="2791422"/>
            <a:chExt cx="4168140" cy="158550"/>
          </a:xfrm>
        </p:grpSpPr>
        <p:sp>
          <p:nvSpPr>
            <p:cNvPr id="15" name="矩形 14"/>
            <p:cNvSpPr/>
            <p:nvPr/>
          </p:nvSpPr>
          <p:spPr>
            <a:xfrm rot="2700000">
              <a:off x="6258025" y="2791422"/>
              <a:ext cx="158550" cy="158550"/>
            </a:xfrm>
            <a:prstGeom prst="rect">
              <a:avLst/>
            </a:prstGeom>
            <a:noFill/>
            <a:ln>
              <a:solidFill>
                <a:srgbClr val="6EAA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4244339" y="2870697"/>
              <a:ext cx="18516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560819" y="2870697"/>
              <a:ext cx="18516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347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7545">
            <a:off x="548057" y="670231"/>
            <a:ext cx="11056581" cy="5657897"/>
            <a:chOff x="715735" y="406400"/>
            <a:chExt cx="10666456" cy="64780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>
              <a:off x="1081984" y="406400"/>
              <a:ext cx="10300207" cy="6134600"/>
            </a:xfrm>
            <a:prstGeom prst="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 rot="21441395">
              <a:off x="715735" y="522790"/>
              <a:ext cx="10567451" cy="6361633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3438" y="437750"/>
            <a:ext cx="3403667" cy="58487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152712" y="393696"/>
            <a:ext cx="1740170" cy="673996"/>
            <a:chOff x="3301269" y="5444678"/>
            <a:chExt cx="1740170" cy="673996"/>
          </a:xfrm>
        </p:grpSpPr>
        <p:sp>
          <p:nvSpPr>
            <p:cNvPr id="19" name="矩形 18"/>
            <p:cNvSpPr/>
            <p:nvPr/>
          </p:nvSpPr>
          <p:spPr>
            <a:xfrm>
              <a:off x="3301269" y="5444678"/>
              <a:ext cx="1740170" cy="673996"/>
            </a:xfrm>
            <a:prstGeom prst="rect">
              <a:avLst/>
            </a:prstGeom>
            <a:solidFill>
              <a:srgbClr val="6EAA6B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9B55733-409A-4B46-B698-81E80194431A}"/>
                </a:ext>
              </a:extLst>
            </p:cNvPr>
            <p:cNvSpPr/>
            <p:nvPr/>
          </p:nvSpPr>
          <p:spPr>
            <a:xfrm>
              <a:off x="3662241" y="5489288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TW" altLang="en-US" sz="3200" dirty="0">
                  <a:solidFill>
                    <a:schemeClr val="bg1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目錄</a:t>
              </a:r>
              <a:endParaRPr lang="zh-CN" altLang="en-US" sz="32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60925" y="1314185"/>
            <a:ext cx="5919982" cy="553363"/>
            <a:chOff x="1903218" y="1469178"/>
            <a:chExt cx="5919982" cy="553363"/>
          </a:xfrm>
        </p:grpSpPr>
        <p:sp>
          <p:nvSpPr>
            <p:cNvPr id="3" name="矩形 2"/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TW" altLang="en-US" sz="2400" b="1" dirty="0"/>
                <a:t>動機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 rot="187545">
              <a:off x="1903218" y="1469178"/>
              <a:ext cx="645931" cy="550850"/>
              <a:chOff x="715735" y="406400"/>
              <a:chExt cx="10666456" cy="647802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 rot="21441395">
                <a:off x="715735" y="522790"/>
                <a:ext cx="10567451" cy="6361633"/>
              </a:xfrm>
              <a:prstGeom prst="rect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972595" y="1518547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01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2279461" y="2272298"/>
            <a:ext cx="5919982" cy="553363"/>
            <a:chOff x="1903218" y="1469178"/>
            <a:chExt cx="5919982" cy="553363"/>
          </a:xfrm>
        </p:grpSpPr>
        <p:sp>
          <p:nvSpPr>
            <p:cNvPr id="28" name="矩形 27"/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2400" b="1" dirty="0"/>
                <a:t>目的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 rot="187545">
              <a:off x="1903218" y="1469178"/>
              <a:ext cx="645931" cy="550850"/>
              <a:chOff x="715740" y="406400"/>
              <a:chExt cx="10666451" cy="6478019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 rot="21441395">
                <a:off x="715740" y="522786"/>
                <a:ext cx="10567459" cy="6361633"/>
              </a:xfrm>
              <a:prstGeom prst="rect">
                <a:avLst/>
              </a:prstGeom>
              <a:noFill/>
              <a:ln w="127000">
                <a:solidFill>
                  <a:srgbClr val="6EAA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72595" y="1518547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02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2276794" y="3198675"/>
            <a:ext cx="5919982" cy="553363"/>
            <a:chOff x="1903218" y="1469178"/>
            <a:chExt cx="5919982" cy="553363"/>
          </a:xfrm>
        </p:grpSpPr>
        <p:sp>
          <p:nvSpPr>
            <p:cNvPr id="35" name="矩形 34"/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en-US" altLang="zh-TW" sz="2400" b="1" dirty="0"/>
            </a:p>
          </p:txBody>
        </p:sp>
        <p:grpSp>
          <p:nvGrpSpPr>
            <p:cNvPr id="36" name="组合 35"/>
            <p:cNvGrpSpPr/>
            <p:nvPr/>
          </p:nvGrpSpPr>
          <p:grpSpPr>
            <a:xfrm rot="187545">
              <a:off x="1903218" y="1469178"/>
              <a:ext cx="645931" cy="550850"/>
              <a:chOff x="715735" y="406400"/>
              <a:chExt cx="10666456" cy="6478023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 rot="21441395">
                <a:off x="715735" y="522790"/>
                <a:ext cx="10567451" cy="6361633"/>
              </a:xfrm>
              <a:prstGeom prst="rect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972595" y="1518547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03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2279461" y="4091559"/>
            <a:ext cx="5919982" cy="553363"/>
            <a:chOff x="1903218" y="1469178"/>
            <a:chExt cx="5919982" cy="553363"/>
          </a:xfrm>
        </p:grpSpPr>
        <p:sp>
          <p:nvSpPr>
            <p:cNvPr id="42" name="矩形 41"/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2400" b="1" dirty="0"/>
                <a:t>系統規劃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 rot="187545">
              <a:off x="1903218" y="1469178"/>
              <a:ext cx="645931" cy="550850"/>
              <a:chOff x="715735" y="406400"/>
              <a:chExt cx="10666456" cy="6478023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 rot="21441395">
                <a:off x="715735" y="522790"/>
                <a:ext cx="10567451" cy="6361633"/>
              </a:xfrm>
              <a:prstGeom prst="rect">
                <a:avLst/>
              </a:prstGeom>
              <a:noFill/>
              <a:ln w="127000">
                <a:solidFill>
                  <a:srgbClr val="6EAA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972595" y="1518547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04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33">
            <a:extLst>
              <a:ext uri="{FF2B5EF4-FFF2-40B4-BE49-F238E27FC236}">
                <a16:creationId xmlns:a16="http://schemas.microsoft.com/office/drawing/2014/main" id="{58898AE2-E39F-496A-89A7-636644C6D71F}"/>
              </a:ext>
            </a:extLst>
          </p:cNvPr>
          <p:cNvGrpSpPr/>
          <p:nvPr/>
        </p:nvGrpSpPr>
        <p:grpSpPr>
          <a:xfrm>
            <a:off x="2267594" y="5026004"/>
            <a:ext cx="5919982" cy="553363"/>
            <a:chOff x="1903218" y="1469178"/>
            <a:chExt cx="5919982" cy="55336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ED962A7-09BE-4FFC-85DE-483FB03F9916}"/>
                </a:ext>
              </a:extLst>
            </p:cNvPr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2400" b="1" dirty="0"/>
                <a:t>程式演示</a:t>
              </a:r>
            </a:p>
          </p:txBody>
        </p:sp>
        <p:grpSp>
          <p:nvGrpSpPr>
            <p:cNvPr id="50" name="组合 35">
              <a:extLst>
                <a:ext uri="{FF2B5EF4-FFF2-40B4-BE49-F238E27FC236}">
                  <a16:creationId xmlns:a16="http://schemas.microsoft.com/office/drawing/2014/main" id="{19C62909-E63C-40DD-86EB-2203275E9B63}"/>
                </a:ext>
              </a:extLst>
            </p:cNvPr>
            <p:cNvGrpSpPr/>
            <p:nvPr/>
          </p:nvGrpSpPr>
          <p:grpSpPr>
            <a:xfrm rot="187545">
              <a:off x="1903218" y="1469178"/>
              <a:ext cx="645931" cy="550850"/>
              <a:chOff x="715735" y="406400"/>
              <a:chExt cx="10666456" cy="647802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1CBFAF2-0537-4B7D-B61A-357AE276D1DB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FB05D16-260E-40C9-97EC-58243CBB53A3}"/>
                  </a:ext>
                </a:extLst>
              </p:cNvPr>
              <p:cNvSpPr/>
              <p:nvPr/>
            </p:nvSpPr>
            <p:spPr>
              <a:xfrm rot="21441395">
                <a:off x="715735" y="522790"/>
                <a:ext cx="10567451" cy="6361633"/>
              </a:xfrm>
              <a:prstGeom prst="rect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51" name="文本框 36">
              <a:extLst>
                <a:ext uri="{FF2B5EF4-FFF2-40B4-BE49-F238E27FC236}">
                  <a16:creationId xmlns:a16="http://schemas.microsoft.com/office/drawing/2014/main" id="{32490091-E438-4D6A-8ED3-B0AD02CFE208}"/>
                </a:ext>
              </a:extLst>
            </p:cNvPr>
            <p:cNvSpPr txBox="1"/>
            <p:nvPr/>
          </p:nvSpPr>
          <p:spPr>
            <a:xfrm>
              <a:off x="1972595" y="1518547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0</a:t>
              </a:r>
              <a:r>
                <a:rPr lang="en-US" altLang="zh-TW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5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37">
              <a:extLst>
                <a:ext uri="{FF2B5EF4-FFF2-40B4-BE49-F238E27FC236}">
                  <a16:creationId xmlns:a16="http://schemas.microsoft.com/office/drawing/2014/main" id="{37264309-6C91-419A-B210-9A6943DB1F1B}"/>
                </a:ext>
              </a:extLst>
            </p:cNvPr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EDA6018-9CA8-4EDE-BC31-3F82531BA87F}"/>
              </a:ext>
            </a:extLst>
          </p:cNvPr>
          <p:cNvSpPr/>
          <p:nvPr/>
        </p:nvSpPr>
        <p:spPr>
          <a:xfrm>
            <a:off x="3617339" y="3191322"/>
            <a:ext cx="4247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2400" b="1" dirty="0"/>
              <a:t>功能性及非功能性需求</a:t>
            </a:r>
          </a:p>
        </p:txBody>
      </p:sp>
    </p:spTree>
    <p:extLst>
      <p:ext uri="{BB962C8B-B14F-4D97-AF65-F5344CB8AC3E}">
        <p14:creationId xmlns:p14="http://schemas.microsoft.com/office/powerpoint/2010/main" val="93095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7545">
            <a:off x="548057" y="670231"/>
            <a:ext cx="11056581" cy="5657897"/>
            <a:chOff x="715735" y="406400"/>
            <a:chExt cx="10666456" cy="64780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>
              <a:off x="1081984" y="406400"/>
              <a:ext cx="10300207" cy="6134600"/>
            </a:xfrm>
            <a:prstGeom prst="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28F5821-E830-4FF8-9090-3D9F7212752C}"/>
                </a:ext>
              </a:extLst>
            </p:cNvPr>
            <p:cNvSpPr/>
            <p:nvPr/>
          </p:nvSpPr>
          <p:spPr>
            <a:xfrm rot="21441395">
              <a:off x="715735" y="522790"/>
              <a:ext cx="10567451" cy="6361633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3438" y="437750"/>
            <a:ext cx="3403667" cy="58487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152712" y="393696"/>
            <a:ext cx="1740170" cy="673996"/>
            <a:chOff x="3301269" y="5444678"/>
            <a:chExt cx="1740170" cy="673996"/>
          </a:xfrm>
        </p:grpSpPr>
        <p:sp>
          <p:nvSpPr>
            <p:cNvPr id="19" name="矩形 18"/>
            <p:cNvSpPr/>
            <p:nvPr/>
          </p:nvSpPr>
          <p:spPr>
            <a:xfrm>
              <a:off x="3301269" y="5444678"/>
              <a:ext cx="1740170" cy="673996"/>
            </a:xfrm>
            <a:prstGeom prst="rect">
              <a:avLst/>
            </a:prstGeom>
            <a:solidFill>
              <a:srgbClr val="6EAA6B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9B55733-409A-4B46-B698-81E80194431A}"/>
                </a:ext>
              </a:extLst>
            </p:cNvPr>
            <p:cNvSpPr/>
            <p:nvPr/>
          </p:nvSpPr>
          <p:spPr>
            <a:xfrm>
              <a:off x="3662241" y="5489288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TW" altLang="en-US" sz="3200" dirty="0">
                  <a:solidFill>
                    <a:schemeClr val="bg1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目錄</a:t>
              </a:r>
              <a:endParaRPr lang="zh-CN" altLang="en-US" sz="32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60925" y="1314185"/>
            <a:ext cx="5919982" cy="553363"/>
            <a:chOff x="1903218" y="1469178"/>
            <a:chExt cx="5919982" cy="553363"/>
          </a:xfrm>
        </p:grpSpPr>
        <p:sp>
          <p:nvSpPr>
            <p:cNvPr id="3" name="矩形 2"/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2400" b="1" dirty="0"/>
                <a:t>程式內容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 rot="187545">
              <a:off x="1903218" y="1469178"/>
              <a:ext cx="645931" cy="550850"/>
              <a:chOff x="715735" y="406400"/>
              <a:chExt cx="10666456" cy="647802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 rot="21441395">
                <a:off x="715735" y="522790"/>
                <a:ext cx="10567451" cy="6361633"/>
              </a:xfrm>
              <a:prstGeom prst="rect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972595" y="1518547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06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2279461" y="2272298"/>
            <a:ext cx="5919982" cy="553363"/>
            <a:chOff x="1903218" y="1469178"/>
            <a:chExt cx="5919982" cy="553363"/>
          </a:xfrm>
        </p:grpSpPr>
        <p:sp>
          <p:nvSpPr>
            <p:cNvPr id="28" name="矩形 27"/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2400" b="1" dirty="0"/>
                <a:t>未來發展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 rot="187545">
              <a:off x="1903218" y="1469178"/>
              <a:ext cx="645931" cy="550850"/>
              <a:chOff x="715740" y="406400"/>
              <a:chExt cx="10666451" cy="6478019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 rot="21441395">
                <a:off x="715740" y="522786"/>
                <a:ext cx="10567459" cy="6361633"/>
              </a:xfrm>
              <a:prstGeom prst="rect">
                <a:avLst/>
              </a:prstGeom>
              <a:noFill/>
              <a:ln w="127000">
                <a:solidFill>
                  <a:srgbClr val="6EAA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72595" y="1518547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07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2276794" y="3198675"/>
            <a:ext cx="5919982" cy="553363"/>
            <a:chOff x="1903218" y="1469178"/>
            <a:chExt cx="5919982" cy="553363"/>
          </a:xfrm>
        </p:grpSpPr>
        <p:sp>
          <p:nvSpPr>
            <p:cNvPr id="35" name="矩形 34"/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2400" b="1" dirty="0"/>
                <a:t>心得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 rot="187545">
              <a:off x="1903218" y="1469178"/>
              <a:ext cx="645931" cy="550850"/>
              <a:chOff x="715735" y="406400"/>
              <a:chExt cx="10666456" cy="6478023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 rot="21441395">
                <a:off x="715735" y="522790"/>
                <a:ext cx="10567451" cy="6361633"/>
              </a:xfrm>
              <a:prstGeom prst="rect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972595" y="1518547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08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2279461" y="4091559"/>
            <a:ext cx="5919982" cy="553363"/>
            <a:chOff x="1903218" y="1469178"/>
            <a:chExt cx="5919982" cy="553363"/>
          </a:xfrm>
        </p:grpSpPr>
        <p:sp>
          <p:nvSpPr>
            <p:cNvPr id="42" name="矩形 41"/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2400" b="1" dirty="0"/>
                <a:t>分工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 rot="187545">
              <a:off x="1903218" y="1469178"/>
              <a:ext cx="645931" cy="550850"/>
              <a:chOff x="715735" y="406400"/>
              <a:chExt cx="10666456" cy="6478023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28F5821-E830-4FF8-9090-3D9F7212752C}"/>
                  </a:ext>
                </a:extLst>
              </p:cNvPr>
              <p:cNvSpPr/>
              <p:nvPr/>
            </p:nvSpPr>
            <p:spPr>
              <a:xfrm rot="21441395">
                <a:off x="715735" y="522790"/>
                <a:ext cx="10567451" cy="6361633"/>
              </a:xfrm>
              <a:prstGeom prst="rect">
                <a:avLst/>
              </a:prstGeom>
              <a:noFill/>
              <a:ln w="127000">
                <a:solidFill>
                  <a:srgbClr val="6EAA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972595" y="1518547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09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33">
            <a:extLst>
              <a:ext uri="{FF2B5EF4-FFF2-40B4-BE49-F238E27FC236}">
                <a16:creationId xmlns:a16="http://schemas.microsoft.com/office/drawing/2014/main" id="{58898AE2-E39F-496A-89A7-636644C6D71F}"/>
              </a:ext>
            </a:extLst>
          </p:cNvPr>
          <p:cNvGrpSpPr/>
          <p:nvPr/>
        </p:nvGrpSpPr>
        <p:grpSpPr>
          <a:xfrm>
            <a:off x="2267594" y="5026004"/>
            <a:ext cx="5919982" cy="553363"/>
            <a:chOff x="1903218" y="1469178"/>
            <a:chExt cx="5919982" cy="55336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ED962A7-09BE-4FFC-85DE-483FB03F9916}"/>
                </a:ext>
              </a:extLst>
            </p:cNvPr>
            <p:cNvSpPr/>
            <p:nvPr/>
          </p:nvSpPr>
          <p:spPr>
            <a:xfrm>
              <a:off x="3226780" y="1490407"/>
              <a:ext cx="4247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TW" sz="2400" b="1" dirty="0"/>
                <a:t>Q&amp;A</a:t>
              </a:r>
              <a:endParaRPr lang="zh-TW" altLang="en-US" sz="2400" b="1" dirty="0"/>
            </a:p>
          </p:txBody>
        </p:sp>
        <p:grpSp>
          <p:nvGrpSpPr>
            <p:cNvPr id="50" name="组合 35">
              <a:extLst>
                <a:ext uri="{FF2B5EF4-FFF2-40B4-BE49-F238E27FC236}">
                  <a16:creationId xmlns:a16="http://schemas.microsoft.com/office/drawing/2014/main" id="{19C62909-E63C-40DD-86EB-2203275E9B63}"/>
                </a:ext>
              </a:extLst>
            </p:cNvPr>
            <p:cNvGrpSpPr/>
            <p:nvPr/>
          </p:nvGrpSpPr>
          <p:grpSpPr>
            <a:xfrm rot="187545">
              <a:off x="1903218" y="1469178"/>
              <a:ext cx="645931" cy="550850"/>
              <a:chOff x="715735" y="406400"/>
              <a:chExt cx="10666456" cy="647802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1CBFAF2-0537-4B7D-B61A-357AE276D1DB}"/>
                  </a:ext>
                </a:extLst>
              </p:cNvPr>
              <p:cNvSpPr/>
              <p:nvPr/>
            </p:nvSpPr>
            <p:spPr>
              <a:xfrm>
                <a:off x="1081984" y="406400"/>
                <a:ext cx="10300207" cy="6134600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FB05D16-260E-40C9-97EC-58243CBB53A3}"/>
                  </a:ext>
                </a:extLst>
              </p:cNvPr>
              <p:cNvSpPr/>
              <p:nvPr/>
            </p:nvSpPr>
            <p:spPr>
              <a:xfrm rot="21441395">
                <a:off x="715735" y="522790"/>
                <a:ext cx="10567451" cy="6361633"/>
              </a:xfrm>
              <a:prstGeom prst="rect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51" name="文本框 36">
              <a:extLst>
                <a:ext uri="{FF2B5EF4-FFF2-40B4-BE49-F238E27FC236}">
                  <a16:creationId xmlns:a16="http://schemas.microsoft.com/office/drawing/2014/main" id="{32490091-E438-4D6A-8ED3-B0AD02CFE208}"/>
                </a:ext>
              </a:extLst>
            </p:cNvPr>
            <p:cNvSpPr txBox="1"/>
            <p:nvPr/>
          </p:nvSpPr>
          <p:spPr>
            <a:xfrm>
              <a:off x="1972595" y="1518547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10</a:t>
              </a:r>
              <a:endPara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37">
              <a:extLst>
                <a:ext uri="{FF2B5EF4-FFF2-40B4-BE49-F238E27FC236}">
                  <a16:creationId xmlns:a16="http://schemas.microsoft.com/office/drawing/2014/main" id="{37264309-6C91-419A-B210-9A6943DB1F1B}"/>
                </a:ext>
              </a:extLst>
            </p:cNvPr>
            <p:cNvCxnSpPr/>
            <p:nvPr/>
          </p:nvCxnSpPr>
          <p:spPr>
            <a:xfrm>
              <a:off x="2877530" y="2022541"/>
              <a:ext cx="49456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064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6B9D52A0-C0CA-4683-AEE8-1F905F61D7FC}"/>
              </a:ext>
            </a:extLst>
          </p:cNvPr>
          <p:cNvCxnSpPr/>
          <p:nvPr/>
        </p:nvCxnSpPr>
        <p:spPr>
          <a:xfrm>
            <a:off x="3561998" y="2981619"/>
            <a:ext cx="503958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63766145-2C8F-485E-AF09-153C53993194}"/>
              </a:ext>
            </a:extLst>
          </p:cNvPr>
          <p:cNvSpPr/>
          <p:nvPr/>
        </p:nvSpPr>
        <p:spPr>
          <a:xfrm rot="2700000">
            <a:off x="8408310" y="2014057"/>
            <a:ext cx="1652389" cy="1652386"/>
          </a:xfrm>
          <a:prstGeom prst="roundRect">
            <a:avLst>
              <a:gd name="adj" fmla="val 3466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0338">
              <a:defRPr/>
            </a:pPr>
            <a:endParaRPr lang="en-US" sz="1046" dirty="0">
              <a:solidFill>
                <a:srgbClr val="2196F3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557E8F8D-8E31-442E-BA6F-B0DA185DB252}"/>
              </a:ext>
            </a:extLst>
          </p:cNvPr>
          <p:cNvSpPr/>
          <p:nvPr/>
        </p:nvSpPr>
        <p:spPr>
          <a:xfrm rot="2700000">
            <a:off x="5001540" y="1941946"/>
            <a:ext cx="2131770" cy="2131764"/>
          </a:xfrm>
          <a:prstGeom prst="roundRect">
            <a:avLst>
              <a:gd name="adj" fmla="val 34663"/>
            </a:avLst>
          </a:prstGeom>
          <a:solidFill>
            <a:srgbClr val="6EAA6B"/>
          </a:solidFill>
          <a:ln>
            <a:noFill/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0338">
              <a:defRPr/>
            </a:pPr>
            <a:endParaRPr lang="en-US" sz="1046" dirty="0">
              <a:solidFill>
                <a:srgbClr val="FFFFFF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1CBD8E05-2663-4A70-ABBD-A022E43646CD}"/>
              </a:ext>
            </a:extLst>
          </p:cNvPr>
          <p:cNvSpPr/>
          <p:nvPr/>
        </p:nvSpPr>
        <p:spPr>
          <a:xfrm rot="2700000">
            <a:off x="2281456" y="2014058"/>
            <a:ext cx="1652389" cy="1652386"/>
          </a:xfrm>
          <a:prstGeom prst="roundRect">
            <a:avLst>
              <a:gd name="adj" fmla="val 3466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0338">
              <a:defRPr/>
            </a:pPr>
            <a:endParaRPr lang="en-US" sz="1046" dirty="0">
              <a:solidFill>
                <a:srgbClr val="2196F3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603B48F1-BC03-4097-80F7-2E4AAE2323C8}"/>
              </a:ext>
            </a:extLst>
          </p:cNvPr>
          <p:cNvSpPr txBox="1">
            <a:spLocks/>
          </p:cNvSpPr>
          <p:nvPr/>
        </p:nvSpPr>
        <p:spPr>
          <a:xfrm>
            <a:off x="1939325" y="4249986"/>
            <a:ext cx="2702343" cy="7876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defTabSz="910338">
              <a:lnSpc>
                <a:spcPct val="150000"/>
              </a:lnSpc>
              <a:defRPr/>
            </a:pPr>
            <a:r>
              <a:rPr lang="zh-TW" altLang="en-US" sz="1400" b="0" dirty="0">
                <a:solidFill>
                  <a:srgbClr val="222222">
                    <a:alpha val="70000"/>
                  </a:srgb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因應近年來早晚溫差、以及多變的天氣</a:t>
            </a:r>
            <a:endParaRPr lang="en-US" sz="700" b="0" dirty="0">
              <a:solidFill>
                <a:srgbClr val="222222">
                  <a:alpha val="50000"/>
                </a:srgb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1F329C-FBD0-441A-B70D-252AC1B2A3DE}"/>
              </a:ext>
            </a:extLst>
          </p:cNvPr>
          <p:cNvSpPr txBox="1"/>
          <p:nvPr/>
        </p:nvSpPr>
        <p:spPr>
          <a:xfrm>
            <a:off x="2436612" y="2787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天氣不穩定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345DA5C-2F5A-4F67-8133-58F8B865DAF9}"/>
              </a:ext>
            </a:extLst>
          </p:cNvPr>
          <p:cNvSpPr txBox="1"/>
          <p:nvPr/>
        </p:nvSpPr>
        <p:spPr>
          <a:xfrm>
            <a:off x="5051762" y="259800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天氣即時系統</a:t>
            </a:r>
            <a:endParaRPr lang="en-US" altLang="zh-TW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  <a:p>
            <a:pPr algn="r"/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及穿搭建議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603B48F1-BC03-4097-80F7-2E4AAE2323C8}"/>
              </a:ext>
            </a:extLst>
          </p:cNvPr>
          <p:cNvSpPr txBox="1">
            <a:spLocks/>
          </p:cNvSpPr>
          <p:nvPr/>
        </p:nvSpPr>
        <p:spPr>
          <a:xfrm>
            <a:off x="7843715" y="4249986"/>
            <a:ext cx="2394614" cy="7876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defTabSz="910338">
              <a:lnSpc>
                <a:spcPct val="150000"/>
              </a:lnSpc>
              <a:defRPr/>
            </a:pPr>
            <a:r>
              <a:rPr lang="zh-TW" altLang="en-US" sz="1400" b="0" dirty="0">
                <a:solidFill>
                  <a:srgbClr val="222222">
                    <a:alpha val="70000"/>
                  </a:srgbClr>
                </a:solidFill>
              </a:rPr>
              <a:t>因應近年來對科技的依賴性越來越高</a:t>
            </a:r>
            <a:endParaRPr lang="en-US" sz="1400" b="0" dirty="0">
              <a:solidFill>
                <a:srgbClr val="222222">
                  <a:alpha val="70000"/>
                </a:srgbClr>
              </a:solidFill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56596" y="17743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動機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en-US" altLang="zh-TW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3" name="文本框 24">
            <a:extLst>
              <a:ext uri="{FF2B5EF4-FFF2-40B4-BE49-F238E27FC236}">
                <a16:creationId xmlns:a16="http://schemas.microsoft.com/office/drawing/2014/main" id="{8B4FEE29-596C-4588-A6B7-363F7E31E1B6}"/>
              </a:ext>
            </a:extLst>
          </p:cNvPr>
          <p:cNvSpPr txBox="1"/>
          <p:nvPr/>
        </p:nvSpPr>
        <p:spPr>
          <a:xfrm>
            <a:off x="8795922" y="27873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便利性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2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90BEACE-0565-4AEE-9764-D9AE364ACC46}"/>
              </a:ext>
            </a:extLst>
          </p:cNvPr>
          <p:cNvSpPr/>
          <p:nvPr/>
        </p:nvSpPr>
        <p:spPr>
          <a:xfrm>
            <a:off x="0" y="1958975"/>
            <a:ext cx="6192838" cy="3371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5979093-59D7-4B02-ABF6-011D30336E71}"/>
              </a:ext>
            </a:extLst>
          </p:cNvPr>
          <p:cNvSpPr txBox="1"/>
          <p:nvPr/>
        </p:nvSpPr>
        <p:spPr>
          <a:xfrm>
            <a:off x="5685052" y="2387600"/>
            <a:ext cx="1847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endParaRPr lang="en-US" sz="2800" spc="300" dirty="0">
              <a:solidFill>
                <a:prstClr val="black">
                  <a:lumMod val="75000"/>
                  <a:lumOff val="25000"/>
                </a:prst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D6B462F-6FD0-4B5F-B768-AAEB61890E59}"/>
              </a:ext>
            </a:extLst>
          </p:cNvPr>
          <p:cNvSpPr txBox="1"/>
          <p:nvPr/>
        </p:nvSpPr>
        <p:spPr>
          <a:xfrm>
            <a:off x="1799493" y="2910820"/>
            <a:ext cx="4070289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TW" altLang="en-US" sz="12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本專案希望透過天氣即時系統及穿搭建議，針對使用者想要做查詢的程式不僅僅只有溫度及天氣概況，而是能夠針對使用者想查詢的程式做出穿搭的建議。</a:t>
            </a:r>
            <a:endParaRPr lang="en-US" sz="1200" spc="300" dirty="0">
              <a:solidFill>
                <a:prstClr val="black">
                  <a:lumMod val="75000"/>
                  <a:lumOff val="25000"/>
                </a:prst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04178203-99FC-4F69-84BC-B292886EDE0D}"/>
              </a:ext>
            </a:extLst>
          </p:cNvPr>
          <p:cNvCxnSpPr/>
          <p:nvPr/>
        </p:nvCxnSpPr>
        <p:spPr>
          <a:xfrm>
            <a:off x="4885532" y="4797425"/>
            <a:ext cx="83026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56596" y="17743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目的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02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4DFD33-3A6C-4D5B-8F14-65F97C4B1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1958975"/>
            <a:ext cx="3386591" cy="338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BF9863E-9730-4DAE-9494-28BDFDBC5944}"/>
              </a:ext>
            </a:extLst>
          </p:cNvPr>
          <p:cNvGrpSpPr/>
          <p:nvPr/>
        </p:nvGrpSpPr>
        <p:grpSpPr>
          <a:xfrm>
            <a:off x="3481654" y="1440374"/>
            <a:ext cx="5006085" cy="3794621"/>
            <a:chOff x="4077999" y="1806708"/>
            <a:chExt cx="5006085" cy="3794621"/>
          </a:xfrm>
        </p:grpSpPr>
        <p:sp>
          <p:nvSpPr>
            <p:cNvPr id="106" name="空心弧 105">
              <a:extLst>
                <a:ext uri="{FF2B5EF4-FFF2-40B4-BE49-F238E27FC236}">
                  <a16:creationId xmlns:a16="http://schemas.microsoft.com/office/drawing/2014/main" id="{FDE00D30-DAF9-4B6E-9FE4-608772EA9727}"/>
                </a:ext>
              </a:extLst>
            </p:cNvPr>
            <p:cNvSpPr/>
            <p:nvPr/>
          </p:nvSpPr>
          <p:spPr>
            <a:xfrm>
              <a:off x="4811135" y="2300488"/>
              <a:ext cx="3300841" cy="3300841"/>
            </a:xfrm>
            <a:prstGeom prst="blockArc">
              <a:avLst>
                <a:gd name="adj1" fmla="val 10800000"/>
                <a:gd name="adj2" fmla="val 16200000"/>
                <a:gd name="adj3" fmla="val 4643"/>
              </a:avLst>
            </a:prstGeom>
            <a:solidFill>
              <a:srgbClr val="6EAA6B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07" name="空心弧 106">
              <a:extLst>
                <a:ext uri="{FF2B5EF4-FFF2-40B4-BE49-F238E27FC236}">
                  <a16:creationId xmlns:a16="http://schemas.microsoft.com/office/drawing/2014/main" id="{B1D13FF0-C044-4F82-9CFE-1E5EFC86324E}"/>
                </a:ext>
              </a:extLst>
            </p:cNvPr>
            <p:cNvSpPr/>
            <p:nvPr/>
          </p:nvSpPr>
          <p:spPr>
            <a:xfrm>
              <a:off x="4811135" y="2300488"/>
              <a:ext cx="3300841" cy="3300841"/>
            </a:xfrm>
            <a:prstGeom prst="blockArc">
              <a:avLst>
                <a:gd name="adj1" fmla="val 5400000"/>
                <a:gd name="adj2" fmla="val 10800000"/>
                <a:gd name="adj3" fmla="val 4643"/>
              </a:avLst>
            </a:prstGeom>
            <a:solidFill>
              <a:srgbClr val="AACB9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08" name="空心弧 107">
              <a:extLst>
                <a:ext uri="{FF2B5EF4-FFF2-40B4-BE49-F238E27FC236}">
                  <a16:creationId xmlns:a16="http://schemas.microsoft.com/office/drawing/2014/main" id="{8192B1B3-D28D-4E7D-A926-F1997AE7C76B}"/>
                </a:ext>
              </a:extLst>
            </p:cNvPr>
            <p:cNvSpPr/>
            <p:nvPr/>
          </p:nvSpPr>
          <p:spPr>
            <a:xfrm>
              <a:off x="4811135" y="2300488"/>
              <a:ext cx="3300841" cy="3300841"/>
            </a:xfrm>
            <a:prstGeom prst="blockArc">
              <a:avLst>
                <a:gd name="adj1" fmla="val 0"/>
                <a:gd name="adj2" fmla="val 5400000"/>
                <a:gd name="adj3" fmla="val 4643"/>
              </a:avLst>
            </a:prstGeom>
            <a:solidFill>
              <a:srgbClr val="6EAA6B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09" name="空心弧 108">
              <a:extLst>
                <a:ext uri="{FF2B5EF4-FFF2-40B4-BE49-F238E27FC236}">
                  <a16:creationId xmlns:a16="http://schemas.microsoft.com/office/drawing/2014/main" id="{EA55A67B-0156-40A8-94E8-122BED197425}"/>
                </a:ext>
              </a:extLst>
            </p:cNvPr>
            <p:cNvSpPr/>
            <p:nvPr/>
          </p:nvSpPr>
          <p:spPr>
            <a:xfrm>
              <a:off x="4811135" y="2300488"/>
              <a:ext cx="3300841" cy="3300841"/>
            </a:xfrm>
            <a:prstGeom prst="blockArc">
              <a:avLst>
                <a:gd name="adj1" fmla="val 16200000"/>
                <a:gd name="adj2" fmla="val 0"/>
                <a:gd name="adj3" fmla="val 4643"/>
              </a:avLst>
            </a:prstGeom>
            <a:solidFill>
              <a:srgbClr val="AACB9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10" name="任意多边形 9">
              <a:extLst>
                <a:ext uri="{FF2B5EF4-FFF2-40B4-BE49-F238E27FC236}">
                  <a16:creationId xmlns:a16="http://schemas.microsoft.com/office/drawing/2014/main" id="{E36EA01A-C1FC-47CD-A423-44048873331C}"/>
                </a:ext>
              </a:extLst>
            </p:cNvPr>
            <p:cNvSpPr/>
            <p:nvPr/>
          </p:nvSpPr>
          <p:spPr>
            <a:xfrm>
              <a:off x="5701425" y="3190778"/>
              <a:ext cx="1520261" cy="1520261"/>
            </a:xfrm>
            <a:custGeom>
              <a:avLst/>
              <a:gdLst>
                <a:gd name="connsiteX0" fmla="*/ 0 w 1520261"/>
                <a:gd name="connsiteY0" fmla="*/ 760131 h 1520261"/>
                <a:gd name="connsiteX1" fmla="*/ 760131 w 1520261"/>
                <a:gd name="connsiteY1" fmla="*/ 0 h 1520261"/>
                <a:gd name="connsiteX2" fmla="*/ 1520262 w 1520261"/>
                <a:gd name="connsiteY2" fmla="*/ 760131 h 1520261"/>
                <a:gd name="connsiteX3" fmla="*/ 760131 w 1520261"/>
                <a:gd name="connsiteY3" fmla="*/ 1520262 h 1520261"/>
                <a:gd name="connsiteX4" fmla="*/ 0 w 1520261"/>
                <a:gd name="connsiteY4" fmla="*/ 760131 h 152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261" h="1520261">
                  <a:moveTo>
                    <a:pt x="0" y="760131"/>
                  </a:moveTo>
                  <a:cubicBezTo>
                    <a:pt x="0" y="340322"/>
                    <a:pt x="340322" y="0"/>
                    <a:pt x="760131" y="0"/>
                  </a:cubicBezTo>
                  <a:cubicBezTo>
                    <a:pt x="1179940" y="0"/>
                    <a:pt x="1520262" y="340322"/>
                    <a:pt x="1520262" y="760131"/>
                  </a:cubicBezTo>
                  <a:cubicBezTo>
                    <a:pt x="1520262" y="1179940"/>
                    <a:pt x="1179940" y="1520262"/>
                    <a:pt x="760131" y="1520262"/>
                  </a:cubicBezTo>
                  <a:cubicBezTo>
                    <a:pt x="340322" y="1520262"/>
                    <a:pt x="0" y="1179940"/>
                    <a:pt x="0" y="760131"/>
                  </a:cubicBezTo>
                  <a:close/>
                </a:path>
              </a:pathLst>
            </a:custGeom>
            <a:solidFill>
              <a:srgbClr val="6EAA6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3277" tIns="263277" rIns="263277" bIns="263277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 useBgFill="1">
          <p:nvSpPr>
            <p:cNvPr id="111" name="任意多边形 10">
              <a:extLst>
                <a:ext uri="{FF2B5EF4-FFF2-40B4-BE49-F238E27FC236}">
                  <a16:creationId xmlns:a16="http://schemas.microsoft.com/office/drawing/2014/main" id="{C52DF755-791C-4862-9B73-283FC481DDB5}"/>
                </a:ext>
              </a:extLst>
            </p:cNvPr>
            <p:cNvSpPr/>
            <p:nvPr/>
          </p:nvSpPr>
          <p:spPr>
            <a:xfrm>
              <a:off x="5929464" y="1806708"/>
              <a:ext cx="1064182" cy="1064182"/>
            </a:xfrm>
            <a:custGeom>
              <a:avLst/>
              <a:gdLst>
                <a:gd name="connsiteX0" fmla="*/ 0 w 1064182"/>
                <a:gd name="connsiteY0" fmla="*/ 532091 h 1064182"/>
                <a:gd name="connsiteX1" fmla="*/ 532091 w 1064182"/>
                <a:gd name="connsiteY1" fmla="*/ 0 h 1064182"/>
                <a:gd name="connsiteX2" fmla="*/ 1064182 w 1064182"/>
                <a:gd name="connsiteY2" fmla="*/ 532091 h 1064182"/>
                <a:gd name="connsiteX3" fmla="*/ 532091 w 1064182"/>
                <a:gd name="connsiteY3" fmla="*/ 1064182 h 1064182"/>
                <a:gd name="connsiteX4" fmla="*/ 0 w 1064182"/>
                <a:gd name="connsiteY4" fmla="*/ 532091 h 1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4182" h="1064182">
                  <a:moveTo>
                    <a:pt x="0" y="532091"/>
                  </a:moveTo>
                  <a:cubicBezTo>
                    <a:pt x="0" y="238225"/>
                    <a:pt x="238225" y="0"/>
                    <a:pt x="532091" y="0"/>
                  </a:cubicBezTo>
                  <a:cubicBezTo>
                    <a:pt x="825957" y="0"/>
                    <a:pt x="1064182" y="238225"/>
                    <a:pt x="1064182" y="532091"/>
                  </a:cubicBezTo>
                  <a:cubicBezTo>
                    <a:pt x="1064182" y="825957"/>
                    <a:pt x="825957" y="1064182"/>
                    <a:pt x="532091" y="1064182"/>
                  </a:cubicBezTo>
                  <a:cubicBezTo>
                    <a:pt x="238225" y="1064182"/>
                    <a:pt x="0" y="825957"/>
                    <a:pt x="0" y="532091"/>
                  </a:cubicBezTo>
                  <a:close/>
                </a:path>
              </a:pathLst>
            </a:custGeom>
            <a:ln>
              <a:solidFill>
                <a:srgbClr val="AACB9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5056" tIns="185056" rIns="185056" bIns="185056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300" kern="12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 useBgFill="1">
          <p:nvSpPr>
            <p:cNvPr id="113" name="任意多边形 12">
              <a:extLst>
                <a:ext uri="{FF2B5EF4-FFF2-40B4-BE49-F238E27FC236}">
                  <a16:creationId xmlns:a16="http://schemas.microsoft.com/office/drawing/2014/main" id="{3D814FAC-2D56-426C-8432-258F37790943}"/>
                </a:ext>
              </a:extLst>
            </p:cNvPr>
            <p:cNvSpPr/>
            <p:nvPr/>
          </p:nvSpPr>
          <p:spPr>
            <a:xfrm>
              <a:off x="7487811" y="3950908"/>
              <a:ext cx="1064182" cy="1064182"/>
            </a:xfrm>
            <a:custGeom>
              <a:avLst/>
              <a:gdLst>
                <a:gd name="connsiteX0" fmla="*/ 0 w 1064182"/>
                <a:gd name="connsiteY0" fmla="*/ 532091 h 1064182"/>
                <a:gd name="connsiteX1" fmla="*/ 532091 w 1064182"/>
                <a:gd name="connsiteY1" fmla="*/ 0 h 1064182"/>
                <a:gd name="connsiteX2" fmla="*/ 1064182 w 1064182"/>
                <a:gd name="connsiteY2" fmla="*/ 532091 h 1064182"/>
                <a:gd name="connsiteX3" fmla="*/ 532091 w 1064182"/>
                <a:gd name="connsiteY3" fmla="*/ 1064182 h 1064182"/>
                <a:gd name="connsiteX4" fmla="*/ 0 w 1064182"/>
                <a:gd name="connsiteY4" fmla="*/ 532091 h 1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4182" h="1064182">
                  <a:moveTo>
                    <a:pt x="0" y="532091"/>
                  </a:moveTo>
                  <a:cubicBezTo>
                    <a:pt x="0" y="238225"/>
                    <a:pt x="238225" y="0"/>
                    <a:pt x="532091" y="0"/>
                  </a:cubicBezTo>
                  <a:cubicBezTo>
                    <a:pt x="825957" y="0"/>
                    <a:pt x="1064182" y="238225"/>
                    <a:pt x="1064182" y="532091"/>
                  </a:cubicBezTo>
                  <a:cubicBezTo>
                    <a:pt x="1064182" y="825957"/>
                    <a:pt x="825957" y="1064182"/>
                    <a:pt x="532091" y="1064182"/>
                  </a:cubicBezTo>
                  <a:cubicBezTo>
                    <a:pt x="238225" y="1064182"/>
                    <a:pt x="0" y="825957"/>
                    <a:pt x="0" y="532091"/>
                  </a:cubicBezTo>
                  <a:close/>
                </a:path>
              </a:pathLst>
            </a:custGeom>
            <a:ln>
              <a:solidFill>
                <a:srgbClr val="AACB9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5056" tIns="185056" rIns="185056" bIns="185056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300" kern="12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 useBgFill="1">
          <p:nvSpPr>
            <p:cNvPr id="114" name="任意多边形 13">
              <a:extLst>
                <a:ext uri="{FF2B5EF4-FFF2-40B4-BE49-F238E27FC236}">
                  <a16:creationId xmlns:a16="http://schemas.microsoft.com/office/drawing/2014/main" id="{F57D4A28-7AFF-4CA1-800C-F782F7A6E388}"/>
                </a:ext>
              </a:extLst>
            </p:cNvPr>
            <p:cNvSpPr/>
            <p:nvPr/>
          </p:nvSpPr>
          <p:spPr>
            <a:xfrm>
              <a:off x="4371118" y="4000215"/>
              <a:ext cx="1064182" cy="1064182"/>
            </a:xfrm>
            <a:custGeom>
              <a:avLst/>
              <a:gdLst>
                <a:gd name="connsiteX0" fmla="*/ 0 w 1064182"/>
                <a:gd name="connsiteY0" fmla="*/ 532091 h 1064182"/>
                <a:gd name="connsiteX1" fmla="*/ 532091 w 1064182"/>
                <a:gd name="connsiteY1" fmla="*/ 0 h 1064182"/>
                <a:gd name="connsiteX2" fmla="*/ 1064182 w 1064182"/>
                <a:gd name="connsiteY2" fmla="*/ 532091 h 1064182"/>
                <a:gd name="connsiteX3" fmla="*/ 532091 w 1064182"/>
                <a:gd name="connsiteY3" fmla="*/ 1064182 h 1064182"/>
                <a:gd name="connsiteX4" fmla="*/ 0 w 1064182"/>
                <a:gd name="connsiteY4" fmla="*/ 532091 h 1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4182" h="1064182">
                  <a:moveTo>
                    <a:pt x="0" y="532091"/>
                  </a:moveTo>
                  <a:cubicBezTo>
                    <a:pt x="0" y="238225"/>
                    <a:pt x="238225" y="0"/>
                    <a:pt x="532091" y="0"/>
                  </a:cubicBezTo>
                  <a:cubicBezTo>
                    <a:pt x="825957" y="0"/>
                    <a:pt x="1064182" y="238225"/>
                    <a:pt x="1064182" y="532091"/>
                  </a:cubicBezTo>
                  <a:cubicBezTo>
                    <a:pt x="1064182" y="825957"/>
                    <a:pt x="825957" y="1064182"/>
                    <a:pt x="532091" y="1064182"/>
                  </a:cubicBezTo>
                  <a:cubicBezTo>
                    <a:pt x="238225" y="1064182"/>
                    <a:pt x="0" y="825957"/>
                    <a:pt x="0" y="532091"/>
                  </a:cubicBezTo>
                  <a:close/>
                </a:path>
              </a:pathLst>
            </a:custGeom>
            <a:ln>
              <a:solidFill>
                <a:srgbClr val="AACB9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5056" tIns="185056" rIns="185056" bIns="185056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300" kern="120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626B8B5-CCA7-4EB0-8857-FF425CA0AD94}"/>
                </a:ext>
              </a:extLst>
            </p:cNvPr>
            <p:cNvSpPr/>
            <p:nvPr/>
          </p:nvSpPr>
          <p:spPr>
            <a:xfrm>
              <a:off x="5489446" y="2212850"/>
              <a:ext cx="19442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bg1">
                      <a:lumMod val="50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Android Studio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2F9E4287-7AEA-495E-A3F6-E3A5209033A4}"/>
                </a:ext>
              </a:extLst>
            </p:cNvPr>
            <p:cNvSpPr/>
            <p:nvPr/>
          </p:nvSpPr>
          <p:spPr>
            <a:xfrm>
              <a:off x="4077999" y="4393805"/>
              <a:ext cx="16504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>
                      <a:lumMod val="50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GPS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阿里巴巴普惠体 2.0 55 Regular" panose="00020600040101010101" pitchFamily="18" charset="-122"/>
                </a:rPr>
                <a:t>位置資訊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ECFDC90-A1BD-4A37-A4F8-F0C4493388BA}"/>
                </a:ext>
              </a:extLst>
            </p:cNvPr>
            <p:cNvSpPr/>
            <p:nvPr/>
          </p:nvSpPr>
          <p:spPr>
            <a:xfrm>
              <a:off x="7139868" y="4393806"/>
              <a:ext cx="19442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456596" y="1774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系統規劃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29" name="iconfont-1191-866883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5560367" y="3326777"/>
            <a:ext cx="609685" cy="603393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03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D27F0E-7A05-4D4D-8D01-6D54DECDCD65}"/>
              </a:ext>
            </a:extLst>
          </p:cNvPr>
          <p:cNvSpPr/>
          <p:nvPr/>
        </p:nvSpPr>
        <p:spPr>
          <a:xfrm>
            <a:off x="6451449" y="4027470"/>
            <a:ext cx="19442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API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串接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56596" y="17743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功能性及非功能性需求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04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53D7695-A1EB-41F9-810D-2680C44E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777127"/>
              </p:ext>
            </p:extLst>
          </p:nvPr>
        </p:nvGraphicFramePr>
        <p:xfrm>
          <a:off x="1625600" y="1107693"/>
          <a:ext cx="8940800" cy="46426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70400">
                  <a:extLst>
                    <a:ext uri="{9D8B030D-6E8A-4147-A177-3AD203B41FA5}">
                      <a16:colId xmlns:a16="http://schemas.microsoft.com/office/drawing/2014/main" val="2466717986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681434044"/>
                    </a:ext>
                  </a:extLst>
                </a:gridCol>
              </a:tblGrid>
              <a:tr h="5386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功能性需求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非功能性需求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48518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r>
                        <a:rPr lang="zh-TW" altLang="en-US" dirty="0"/>
                        <a:t>提供天氣資訊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反應時間</a:t>
                      </a:r>
                      <a:r>
                        <a:rPr lang="en-US" altLang="zh-TW" dirty="0"/>
                        <a:t>(response time) </a:t>
                      </a:r>
                      <a:r>
                        <a:rPr lang="zh-TW" altLang="en-US" dirty="0"/>
                        <a:t>：載入時間快。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97383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r>
                        <a:rPr lang="zh-TW" altLang="en-US" dirty="0"/>
                        <a:t>給予穿搭意見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使用性</a:t>
                      </a:r>
                      <a:r>
                        <a:rPr lang="en-US" altLang="zh-TW" dirty="0"/>
                        <a:t>(usability)</a:t>
                      </a:r>
                      <a:r>
                        <a:rPr lang="zh-TW" altLang="en-US" dirty="0"/>
                        <a:t>：資訊都來自可靠的公開資料平台，準確性高。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73188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r>
                        <a:rPr lang="zh-TW" altLang="en-US" dirty="0"/>
                        <a:t>上傳自己的衣著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可靠度</a:t>
                      </a:r>
                      <a:r>
                        <a:rPr lang="en-US" altLang="zh-TW" dirty="0"/>
                        <a:t>(reliability)</a:t>
                      </a:r>
                      <a:r>
                        <a:rPr lang="zh-TW" altLang="en-US" dirty="0"/>
                        <a:t>：系統可</a:t>
                      </a:r>
                      <a:r>
                        <a:rPr lang="en-US" altLang="zh-TW" dirty="0"/>
                        <a:t>24</a:t>
                      </a:r>
                      <a:r>
                        <a:rPr lang="zh-TW" altLang="en-US" dirty="0"/>
                        <a:t>小時上線。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696941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r>
                        <a:rPr lang="zh-TW" altLang="en-US" dirty="0"/>
                        <a:t>按照溫度推薦不同衣服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效能</a:t>
                      </a:r>
                      <a:r>
                        <a:rPr lang="en-US" altLang="zh-TW" dirty="0"/>
                        <a:t>(performance)</a:t>
                      </a:r>
                      <a:r>
                        <a:rPr lang="zh-TW" altLang="en-US" dirty="0"/>
                        <a:t>：採用多執行緒，能承載</a:t>
                      </a:r>
                      <a:r>
                        <a:rPr lang="en-US" altLang="zh-TW" dirty="0"/>
                        <a:t>100</a:t>
                      </a:r>
                      <a:r>
                        <a:rPr lang="zh-TW" altLang="en-US" dirty="0"/>
                        <a:t>人同時使用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64676"/>
                  </a:ext>
                </a:extLst>
              </a:tr>
              <a:tr h="53869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維護性</a:t>
                      </a:r>
                      <a:r>
                        <a:rPr lang="en-US" altLang="zh-TW" dirty="0"/>
                        <a:t>(maintainability)</a:t>
                      </a:r>
                      <a:r>
                        <a:rPr lang="zh-TW" altLang="en-US" dirty="0"/>
                        <a:t>：主要採用</a:t>
                      </a:r>
                      <a:r>
                        <a:rPr lang="en-US" altLang="zh-TW" dirty="0"/>
                        <a:t>Android Studio</a:t>
                      </a:r>
                      <a:r>
                        <a:rPr lang="zh-TW" altLang="en-US" dirty="0"/>
                        <a:t>進行開發。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02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68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56596" y="1774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程式演示</a:t>
            </a:r>
            <a:endParaRPr lang="zh-CN" altLang="en-US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en-US" altLang="zh-TW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5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D514CD-AE9A-462C-ABED-109A1A10C9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13" y="1279973"/>
            <a:ext cx="2170364" cy="429805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投影片縮放 11">
                <a:extLst>
                  <a:ext uri="{FF2B5EF4-FFF2-40B4-BE49-F238E27FC236}">
                    <a16:creationId xmlns:a16="http://schemas.microsoft.com/office/drawing/2014/main" id="{7610335A-2F11-40C3-9DC2-A56990418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38829"/>
                  </p:ext>
                </p:extLst>
              </p:nvPr>
            </p:nvGraphicFramePr>
            <p:xfrm>
              <a:off x="4888928" y="2678626"/>
              <a:ext cx="1494134" cy="1500746"/>
            </p:xfrm>
            <a:graphic>
              <a:graphicData uri="http://schemas.microsoft.com/office/powerpoint/2016/slidezoom">
                <pslz:sldZm>
                  <pslz:sldZmObj sldId="354" cId="3970985045">
                    <pslz:zmPr id="{5DA30187-5DF1-40A4-9CC6-FF2ACC944E5F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94134" cy="15007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投影片縮放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610335A-2F11-40C3-9DC2-A56990418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928" y="2678626"/>
                <a:ext cx="1494134" cy="15007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1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duce">
            <a:hlinkClick r:id="" action="ppaction://media"/>
            <a:extLst>
              <a:ext uri="{FF2B5EF4-FFF2-40B4-BE49-F238E27FC236}">
                <a16:creationId xmlns:a16="http://schemas.microsoft.com/office/drawing/2014/main" id="{95470135-D247-478B-B3E2-2B05C0A0B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976" y="1117786"/>
            <a:ext cx="9439835" cy="5309907"/>
          </a:xfrm>
          <a:prstGeom prst="rect">
            <a:avLst/>
          </a:prstGeom>
        </p:spPr>
      </p:pic>
      <p:sp>
        <p:nvSpPr>
          <p:cNvPr id="3" name="文本框 15">
            <a:extLst>
              <a:ext uri="{FF2B5EF4-FFF2-40B4-BE49-F238E27FC236}">
                <a16:creationId xmlns:a16="http://schemas.microsoft.com/office/drawing/2014/main" id="{41A6D340-8DEF-4300-B5F2-881FB5BDC563}"/>
              </a:ext>
            </a:extLst>
          </p:cNvPr>
          <p:cNvSpPr txBox="1"/>
          <p:nvPr/>
        </p:nvSpPr>
        <p:spPr>
          <a:xfrm>
            <a:off x="535375" y="27574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en-US" altLang="zh-TW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6</a:t>
            </a:r>
            <a:endParaRPr lang="zh-CN" altLang="en-US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985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449</Words>
  <Application>Microsoft Office PowerPoint</Application>
  <PresentationFormat>寬螢幕</PresentationFormat>
  <Paragraphs>123</Paragraphs>
  <Slides>18</Slides>
  <Notes>15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Roboto Thin</vt:lpstr>
      <vt:lpstr>宋体</vt:lpstr>
      <vt:lpstr>阿里巴巴普惠体 2.0 55 Regular</vt:lpstr>
      <vt:lpstr>思源宋体 CN SemiBold</vt:lpstr>
      <vt:lpstr>新細明體</vt:lpstr>
      <vt:lpstr>Arial</vt:lpstr>
      <vt:lpstr>Calibri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宋彥廷</cp:lastModifiedBy>
  <cp:revision>190</cp:revision>
  <dcterms:created xsi:type="dcterms:W3CDTF">2017-08-13T01:22:40Z</dcterms:created>
  <dcterms:modified xsi:type="dcterms:W3CDTF">2021-12-28T06:20:51Z</dcterms:modified>
</cp:coreProperties>
</file>